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84" r:id="rId1"/>
  </p:sldMasterIdLst>
  <p:notesMasterIdLst>
    <p:notesMasterId r:id="rId22"/>
  </p:notesMasterIdLst>
  <p:sldIdLst>
    <p:sldId id="256" r:id="rId2"/>
    <p:sldId id="316" r:id="rId3"/>
    <p:sldId id="347" r:id="rId4"/>
    <p:sldId id="348" r:id="rId5"/>
    <p:sldId id="349" r:id="rId6"/>
    <p:sldId id="353" r:id="rId7"/>
    <p:sldId id="341" r:id="rId8"/>
    <p:sldId id="337" r:id="rId9"/>
    <p:sldId id="354" r:id="rId10"/>
    <p:sldId id="351" r:id="rId11"/>
    <p:sldId id="344" r:id="rId12"/>
    <p:sldId id="346" r:id="rId13"/>
    <p:sldId id="352" r:id="rId14"/>
    <p:sldId id="265" r:id="rId15"/>
    <p:sldId id="342" r:id="rId16"/>
    <p:sldId id="329" r:id="rId17"/>
    <p:sldId id="339" r:id="rId18"/>
    <p:sldId id="340" r:id="rId19"/>
    <p:sldId id="338" r:id="rId20"/>
    <p:sldId id="350"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Calibri Light" panose="020F0302020204030204" pitchFamily="34" charset="0"/>
      <p:regular r:id="rId27"/>
      <p:italic r:id="rId28"/>
    </p:embeddedFont>
    <p:embeddedFont>
      <p:font typeface="Segoe UI" panose="020B0502040204020203" pitchFamily="34" charset="0"/>
      <p:regular r:id="rId29"/>
      <p:bold r:id="rId30"/>
      <p:italic r:id="rId31"/>
      <p:boldItalic r:id="rId32"/>
    </p:embeddedFont>
    <p:embeddedFont>
      <p:font typeface="ニコモジ＋" panose="02000600000000000000" pitchFamily="2" charset="-128"/>
      <p:regular r:id="rId33"/>
    </p:embeddedFont>
    <p:embeddedFont>
      <p:font typeface="游ゴシック" panose="020B0400000000000000" pitchFamily="50" charset="-128"/>
      <p:regular r:id="rId34"/>
      <p:bold r:id="rId3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駿斗 坂本" initials="駿斗" lastIdx="1" clrIdx="0">
    <p:extLst>
      <p:ext uri="{19B8F6BF-5375-455C-9EA6-DF929625EA0E}">
        <p15:presenceInfo xmlns:p15="http://schemas.microsoft.com/office/powerpoint/2012/main" userId="駿斗 坂本"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FF0F1"/>
    <a:srgbClr val="ACD6D9"/>
    <a:srgbClr val="000000"/>
    <a:srgbClr val="E6E6E6"/>
    <a:srgbClr val="C8E4E6"/>
    <a:srgbClr val="B4C7E7"/>
    <a:srgbClr val="71AD76"/>
    <a:srgbClr val="2BA534"/>
    <a:srgbClr val="74C0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7" autoAdjust="0"/>
    <p:restoredTop sz="91896" autoAdjust="0"/>
  </p:normalViewPr>
  <p:slideViewPr>
    <p:cSldViewPr snapToGrid="0">
      <p:cViewPr varScale="1">
        <p:scale>
          <a:sx n="57" d="100"/>
          <a:sy n="57" d="100"/>
        </p:scale>
        <p:origin x="832" y="44"/>
      </p:cViewPr>
      <p:guideLst/>
    </p:cSldViewPr>
  </p:slideViewPr>
  <p:notesTextViewPr>
    <p:cViewPr>
      <p:scale>
        <a:sx n="1" d="1"/>
        <a:sy n="1" d="1"/>
      </p:scale>
      <p:origin x="0" y="0"/>
    </p:cViewPr>
  </p:notesTextViewPr>
  <p:notesViewPr>
    <p:cSldViewPr snapToGrid="0">
      <p:cViewPr varScale="1">
        <p:scale>
          <a:sx n="47" d="100"/>
          <a:sy n="47" d="100"/>
        </p:scale>
        <p:origin x="1236" y="5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0B4D3C-7032-4BD2-AA2E-B0B52BDE20B2}" type="datetimeFigureOut">
              <a:rPr kumimoji="1" lang="ja-JP" altLang="en-US" smtClean="0"/>
              <a:t>2025/12/4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0CDF7D-EF04-4287-902F-52676606EC4D}" type="slidenum">
              <a:rPr kumimoji="1" lang="ja-JP" altLang="en-US" smtClean="0"/>
              <a:t>‹#›</a:t>
            </a:fld>
            <a:endParaRPr kumimoji="1" lang="ja-JP" altLang="en-US"/>
          </a:p>
        </p:txBody>
      </p:sp>
    </p:spTree>
    <p:extLst>
      <p:ext uri="{BB962C8B-B14F-4D97-AF65-F5344CB8AC3E}">
        <p14:creationId xmlns:p14="http://schemas.microsoft.com/office/powerpoint/2010/main" val="410350881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遅刻すると課金されてしまうアプリ　イエデルの発表を始めます。</a:t>
            </a:r>
          </a:p>
        </p:txBody>
      </p:sp>
      <p:sp>
        <p:nvSpPr>
          <p:cNvPr id="4" name="スライド番号プレースホルダー 3"/>
          <p:cNvSpPr>
            <a:spLocks noGrp="1"/>
          </p:cNvSpPr>
          <p:nvPr>
            <p:ph type="sldNum" sz="quarter" idx="5"/>
          </p:nvPr>
        </p:nvSpPr>
        <p:spPr/>
        <p:txBody>
          <a:bodyPr/>
          <a:lstStyle/>
          <a:p>
            <a:fld id="{BB0CDF7D-EF04-4287-902F-52676606EC4D}" type="slidenum">
              <a:rPr kumimoji="1" lang="ja-JP" altLang="en-US" smtClean="0"/>
              <a:t>1</a:t>
            </a:fld>
            <a:endParaRPr kumimoji="1" lang="ja-JP" altLang="en-US"/>
          </a:p>
        </p:txBody>
      </p:sp>
    </p:spTree>
    <p:extLst>
      <p:ext uri="{BB962C8B-B14F-4D97-AF65-F5344CB8AC3E}">
        <p14:creationId xmlns:p14="http://schemas.microsoft.com/office/powerpoint/2010/main" val="17798967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アプリの概要は位置情報を利用した遅刻防止アプリ。設定した予定を期間内にクリアできなければ課金されてしまう。というものです。</a:t>
            </a:r>
          </a:p>
        </p:txBody>
      </p:sp>
      <p:sp>
        <p:nvSpPr>
          <p:cNvPr id="4" name="スライド番号プレースホルダー 3"/>
          <p:cNvSpPr>
            <a:spLocks noGrp="1"/>
          </p:cNvSpPr>
          <p:nvPr>
            <p:ph type="sldNum" sz="quarter" idx="5"/>
          </p:nvPr>
        </p:nvSpPr>
        <p:spPr/>
        <p:txBody>
          <a:bodyPr/>
          <a:lstStyle/>
          <a:p>
            <a:fld id="{BB0CDF7D-EF04-4287-902F-52676606EC4D}" type="slidenum">
              <a:rPr kumimoji="1" lang="ja-JP" altLang="en-US" smtClean="0"/>
              <a:t>10</a:t>
            </a:fld>
            <a:endParaRPr kumimoji="1" lang="ja-JP" altLang="en-US"/>
          </a:p>
        </p:txBody>
      </p:sp>
    </p:spTree>
    <p:extLst>
      <p:ext uri="{BB962C8B-B14F-4D97-AF65-F5344CB8AC3E}">
        <p14:creationId xmlns:p14="http://schemas.microsoft.com/office/powerpoint/2010/main" val="4289836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アプリの概要は位置情報を利用した遅刻防止アプリ。設定した予定を期間内にクリアできなければ課金されてしまう。というものです。</a:t>
            </a:r>
          </a:p>
        </p:txBody>
      </p:sp>
      <p:sp>
        <p:nvSpPr>
          <p:cNvPr id="4" name="スライド番号プレースホルダー 3"/>
          <p:cNvSpPr>
            <a:spLocks noGrp="1"/>
          </p:cNvSpPr>
          <p:nvPr>
            <p:ph type="sldNum" sz="quarter" idx="5"/>
          </p:nvPr>
        </p:nvSpPr>
        <p:spPr/>
        <p:txBody>
          <a:bodyPr/>
          <a:lstStyle/>
          <a:p>
            <a:fld id="{BB0CDF7D-EF04-4287-902F-52676606EC4D}" type="slidenum">
              <a:rPr kumimoji="1" lang="ja-JP" altLang="en-US" smtClean="0"/>
              <a:t>11</a:t>
            </a:fld>
            <a:endParaRPr kumimoji="1" lang="ja-JP" altLang="en-US"/>
          </a:p>
        </p:txBody>
      </p:sp>
    </p:spTree>
    <p:extLst>
      <p:ext uri="{BB962C8B-B14F-4D97-AF65-F5344CB8AC3E}">
        <p14:creationId xmlns:p14="http://schemas.microsoft.com/office/powerpoint/2010/main" val="1535650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アプリの概要は位置情報を利用した遅刻防止アプリ。設定した予定を期間内にクリアできなければ課金されてしまう。というものです。</a:t>
            </a:r>
          </a:p>
        </p:txBody>
      </p:sp>
      <p:sp>
        <p:nvSpPr>
          <p:cNvPr id="4" name="スライド番号プレースホルダー 3"/>
          <p:cNvSpPr>
            <a:spLocks noGrp="1"/>
          </p:cNvSpPr>
          <p:nvPr>
            <p:ph type="sldNum" sz="quarter" idx="5"/>
          </p:nvPr>
        </p:nvSpPr>
        <p:spPr/>
        <p:txBody>
          <a:bodyPr/>
          <a:lstStyle/>
          <a:p>
            <a:fld id="{BB0CDF7D-EF04-4287-902F-52676606EC4D}" type="slidenum">
              <a:rPr kumimoji="1" lang="ja-JP" altLang="en-US" smtClean="0"/>
              <a:t>12</a:t>
            </a:fld>
            <a:endParaRPr kumimoji="1" lang="ja-JP" altLang="en-US"/>
          </a:p>
        </p:txBody>
      </p:sp>
    </p:spTree>
    <p:extLst>
      <p:ext uri="{BB962C8B-B14F-4D97-AF65-F5344CB8AC3E}">
        <p14:creationId xmlns:p14="http://schemas.microsoft.com/office/powerpoint/2010/main" val="3529302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アプリの概要は位置情報を利用した遅刻防止アプリ。設定した予定を期間内にクリアできなければ課金されてしまう。というものです。</a:t>
            </a:r>
          </a:p>
        </p:txBody>
      </p:sp>
      <p:sp>
        <p:nvSpPr>
          <p:cNvPr id="4" name="スライド番号プレースホルダー 3"/>
          <p:cNvSpPr>
            <a:spLocks noGrp="1"/>
          </p:cNvSpPr>
          <p:nvPr>
            <p:ph type="sldNum" sz="quarter" idx="5"/>
          </p:nvPr>
        </p:nvSpPr>
        <p:spPr/>
        <p:txBody>
          <a:bodyPr/>
          <a:lstStyle/>
          <a:p>
            <a:fld id="{BB0CDF7D-EF04-4287-902F-52676606EC4D}" type="slidenum">
              <a:rPr kumimoji="1" lang="ja-JP" altLang="en-US" smtClean="0"/>
              <a:t>13</a:t>
            </a:fld>
            <a:endParaRPr kumimoji="1" lang="ja-JP" altLang="en-US"/>
          </a:p>
        </p:txBody>
      </p:sp>
    </p:spTree>
    <p:extLst>
      <p:ext uri="{BB962C8B-B14F-4D97-AF65-F5344CB8AC3E}">
        <p14:creationId xmlns:p14="http://schemas.microsoft.com/office/powerpoint/2010/main" val="3408889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アプリの概要は位置情報を利用した遅刻防止アプリ。設定した予定を期間内にクリアできなければ課金されてしまう。というものです。</a:t>
            </a:r>
          </a:p>
        </p:txBody>
      </p:sp>
      <p:sp>
        <p:nvSpPr>
          <p:cNvPr id="4" name="スライド番号プレースホルダー 3"/>
          <p:cNvSpPr>
            <a:spLocks noGrp="1"/>
          </p:cNvSpPr>
          <p:nvPr>
            <p:ph type="sldNum" sz="quarter" idx="5"/>
          </p:nvPr>
        </p:nvSpPr>
        <p:spPr/>
        <p:txBody>
          <a:bodyPr/>
          <a:lstStyle/>
          <a:p>
            <a:fld id="{BB0CDF7D-EF04-4287-902F-52676606EC4D}" type="slidenum">
              <a:rPr kumimoji="1" lang="ja-JP" altLang="en-US" smtClean="0"/>
              <a:t>14</a:t>
            </a:fld>
            <a:endParaRPr kumimoji="1" lang="ja-JP" altLang="en-US"/>
          </a:p>
        </p:txBody>
      </p:sp>
    </p:spTree>
    <p:extLst>
      <p:ext uri="{BB962C8B-B14F-4D97-AF65-F5344CB8AC3E}">
        <p14:creationId xmlns:p14="http://schemas.microsoft.com/office/powerpoint/2010/main" val="39962086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アプリの概要は位置情報を利用した遅刻防止アプリ。設定した予定を期間内にクリアできなければ課金されてしまう。というものです。</a:t>
            </a:r>
          </a:p>
        </p:txBody>
      </p:sp>
      <p:sp>
        <p:nvSpPr>
          <p:cNvPr id="4" name="スライド番号プレースホルダー 3"/>
          <p:cNvSpPr>
            <a:spLocks noGrp="1"/>
          </p:cNvSpPr>
          <p:nvPr>
            <p:ph type="sldNum" sz="quarter" idx="5"/>
          </p:nvPr>
        </p:nvSpPr>
        <p:spPr/>
        <p:txBody>
          <a:bodyPr/>
          <a:lstStyle/>
          <a:p>
            <a:fld id="{BB0CDF7D-EF04-4287-902F-52676606EC4D}" type="slidenum">
              <a:rPr kumimoji="1" lang="ja-JP" altLang="en-US" smtClean="0"/>
              <a:t>15</a:t>
            </a:fld>
            <a:endParaRPr kumimoji="1" lang="ja-JP" altLang="en-US"/>
          </a:p>
        </p:txBody>
      </p:sp>
    </p:spTree>
    <p:extLst>
      <p:ext uri="{BB962C8B-B14F-4D97-AF65-F5344CB8AC3E}">
        <p14:creationId xmlns:p14="http://schemas.microsoft.com/office/powerpoint/2010/main" val="28246051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不可抗力の判定は難しいので</a:t>
            </a:r>
            <a:r>
              <a:rPr kumimoji="1" lang="en-US" altLang="ja-JP" dirty="0"/>
              <a:t>10</a:t>
            </a:r>
            <a:r>
              <a:rPr kumimoji="1" lang="ja-JP" altLang="en-US" dirty="0"/>
              <a:t>回</a:t>
            </a:r>
            <a:r>
              <a:rPr kumimoji="1" lang="en-US" altLang="ja-JP" dirty="0"/>
              <a:t>1</a:t>
            </a:r>
            <a:r>
              <a:rPr kumimoji="1" lang="ja-JP" altLang="en-US" dirty="0"/>
              <a:t>回シールドをもらうなど　大災害などは一時的にシールドを配布</a:t>
            </a:r>
            <a:endParaRPr kumimoji="1" lang="en-US" altLang="ja-JP" dirty="0"/>
          </a:p>
          <a:p>
            <a:r>
              <a:rPr kumimoji="1" lang="ja-JP" altLang="en-US"/>
              <a:t>アマギフ配布は資金が大変。クーポンだけにしとく。報告は出来次第、出来そうになかったらお助けメールを行う。</a:t>
            </a:r>
            <a:endParaRPr kumimoji="1" lang="ja-JP" altLang="en-US" dirty="0"/>
          </a:p>
        </p:txBody>
      </p:sp>
      <p:sp>
        <p:nvSpPr>
          <p:cNvPr id="4" name="スライド番号プレースホルダー 3"/>
          <p:cNvSpPr>
            <a:spLocks noGrp="1"/>
          </p:cNvSpPr>
          <p:nvPr>
            <p:ph type="sldNum" sz="quarter" idx="5"/>
          </p:nvPr>
        </p:nvSpPr>
        <p:spPr/>
        <p:txBody>
          <a:bodyPr/>
          <a:lstStyle/>
          <a:p>
            <a:fld id="{BB0CDF7D-EF04-4287-902F-52676606EC4D}" type="slidenum">
              <a:rPr kumimoji="1" lang="ja-JP" altLang="en-US" smtClean="0"/>
              <a:t>16</a:t>
            </a:fld>
            <a:endParaRPr kumimoji="1" lang="ja-JP" altLang="en-US"/>
          </a:p>
        </p:txBody>
      </p:sp>
    </p:spTree>
    <p:extLst>
      <p:ext uri="{BB962C8B-B14F-4D97-AF65-F5344CB8AC3E}">
        <p14:creationId xmlns:p14="http://schemas.microsoft.com/office/powerpoint/2010/main" val="7486970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不可抗力の判定は難しいので</a:t>
            </a:r>
            <a:r>
              <a:rPr kumimoji="1" lang="en-US" altLang="ja-JP" dirty="0"/>
              <a:t>10</a:t>
            </a:r>
            <a:r>
              <a:rPr kumimoji="1" lang="ja-JP" altLang="en-US" dirty="0"/>
              <a:t>回</a:t>
            </a:r>
            <a:r>
              <a:rPr kumimoji="1" lang="en-US" altLang="ja-JP" dirty="0"/>
              <a:t>1</a:t>
            </a:r>
            <a:r>
              <a:rPr kumimoji="1" lang="ja-JP" altLang="en-US" dirty="0"/>
              <a:t>回シールドをもらうなど　大災害などは一時的にシールドを配布</a:t>
            </a:r>
            <a:endParaRPr kumimoji="1" lang="en-US" altLang="ja-JP" dirty="0"/>
          </a:p>
          <a:p>
            <a:r>
              <a:rPr kumimoji="1" lang="ja-JP" altLang="en-US"/>
              <a:t>アマギフ配布は資金が大変。クーポンだけにしとく。報告は出来次第、出来そうになかったらお助けメールを行う。</a:t>
            </a:r>
            <a:endParaRPr kumimoji="1" lang="ja-JP" altLang="en-US" dirty="0"/>
          </a:p>
        </p:txBody>
      </p:sp>
      <p:sp>
        <p:nvSpPr>
          <p:cNvPr id="4" name="スライド番号プレースホルダー 3"/>
          <p:cNvSpPr>
            <a:spLocks noGrp="1"/>
          </p:cNvSpPr>
          <p:nvPr>
            <p:ph type="sldNum" sz="quarter" idx="5"/>
          </p:nvPr>
        </p:nvSpPr>
        <p:spPr/>
        <p:txBody>
          <a:bodyPr/>
          <a:lstStyle/>
          <a:p>
            <a:fld id="{BB0CDF7D-EF04-4287-902F-52676606EC4D}" type="slidenum">
              <a:rPr kumimoji="1" lang="ja-JP" altLang="en-US" smtClean="0"/>
              <a:t>17</a:t>
            </a:fld>
            <a:endParaRPr kumimoji="1" lang="ja-JP" altLang="en-US"/>
          </a:p>
        </p:txBody>
      </p:sp>
    </p:spTree>
    <p:extLst>
      <p:ext uri="{BB962C8B-B14F-4D97-AF65-F5344CB8AC3E}">
        <p14:creationId xmlns:p14="http://schemas.microsoft.com/office/powerpoint/2010/main" val="39432365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不可抗力の判定は難しいので</a:t>
            </a:r>
            <a:r>
              <a:rPr kumimoji="1" lang="en-US" altLang="ja-JP" dirty="0"/>
              <a:t>10</a:t>
            </a:r>
            <a:r>
              <a:rPr kumimoji="1" lang="ja-JP" altLang="en-US" dirty="0"/>
              <a:t>回</a:t>
            </a:r>
            <a:r>
              <a:rPr kumimoji="1" lang="en-US" altLang="ja-JP" dirty="0"/>
              <a:t>1</a:t>
            </a:r>
            <a:r>
              <a:rPr kumimoji="1" lang="ja-JP" altLang="en-US" dirty="0"/>
              <a:t>回シールドをもらうなど　大災害などは一時的にシールドを配布</a:t>
            </a:r>
            <a:endParaRPr kumimoji="1" lang="en-US" altLang="ja-JP" dirty="0"/>
          </a:p>
          <a:p>
            <a:r>
              <a:rPr kumimoji="1" lang="ja-JP" altLang="en-US"/>
              <a:t>アマギフ配布は資金が大変。クーポンだけにしとく。報告は出来次第、出来そうになかったらお助けメールを行う。</a:t>
            </a:r>
            <a:endParaRPr kumimoji="1" lang="ja-JP" altLang="en-US" dirty="0"/>
          </a:p>
        </p:txBody>
      </p:sp>
      <p:sp>
        <p:nvSpPr>
          <p:cNvPr id="4" name="スライド番号プレースホルダー 3"/>
          <p:cNvSpPr>
            <a:spLocks noGrp="1"/>
          </p:cNvSpPr>
          <p:nvPr>
            <p:ph type="sldNum" sz="quarter" idx="5"/>
          </p:nvPr>
        </p:nvSpPr>
        <p:spPr/>
        <p:txBody>
          <a:bodyPr/>
          <a:lstStyle/>
          <a:p>
            <a:fld id="{BB0CDF7D-EF04-4287-902F-52676606EC4D}" type="slidenum">
              <a:rPr kumimoji="1" lang="ja-JP" altLang="en-US" smtClean="0"/>
              <a:t>18</a:t>
            </a:fld>
            <a:endParaRPr kumimoji="1" lang="ja-JP" altLang="en-US"/>
          </a:p>
        </p:txBody>
      </p:sp>
    </p:spTree>
    <p:extLst>
      <p:ext uri="{BB962C8B-B14F-4D97-AF65-F5344CB8AC3E}">
        <p14:creationId xmlns:p14="http://schemas.microsoft.com/office/powerpoint/2010/main" val="35319619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不可抗力の判定は難しいので</a:t>
            </a:r>
            <a:r>
              <a:rPr kumimoji="1" lang="en-US" altLang="ja-JP" dirty="0"/>
              <a:t>10</a:t>
            </a:r>
            <a:r>
              <a:rPr kumimoji="1" lang="ja-JP" altLang="en-US" dirty="0"/>
              <a:t>回</a:t>
            </a:r>
            <a:r>
              <a:rPr kumimoji="1" lang="en-US" altLang="ja-JP" dirty="0"/>
              <a:t>1</a:t>
            </a:r>
            <a:r>
              <a:rPr kumimoji="1" lang="ja-JP" altLang="en-US" dirty="0"/>
              <a:t>回シールドをもらうなど　大災害などは一時的にシールドを配布</a:t>
            </a:r>
            <a:endParaRPr kumimoji="1" lang="en-US" altLang="ja-JP" dirty="0"/>
          </a:p>
          <a:p>
            <a:r>
              <a:rPr kumimoji="1" lang="ja-JP" altLang="en-US"/>
              <a:t>アマギフ配布は資金が大変。クーポンだけにしとく。報告は出来次第、出来そうになかったらお助けメールを行う。</a:t>
            </a:r>
            <a:endParaRPr kumimoji="1" lang="ja-JP" altLang="en-US" dirty="0"/>
          </a:p>
        </p:txBody>
      </p:sp>
      <p:sp>
        <p:nvSpPr>
          <p:cNvPr id="4" name="スライド番号プレースホルダー 3"/>
          <p:cNvSpPr>
            <a:spLocks noGrp="1"/>
          </p:cNvSpPr>
          <p:nvPr>
            <p:ph type="sldNum" sz="quarter" idx="5"/>
          </p:nvPr>
        </p:nvSpPr>
        <p:spPr/>
        <p:txBody>
          <a:bodyPr/>
          <a:lstStyle/>
          <a:p>
            <a:fld id="{BB0CDF7D-EF04-4287-902F-52676606EC4D}" type="slidenum">
              <a:rPr kumimoji="1" lang="ja-JP" altLang="en-US" smtClean="0"/>
              <a:t>19</a:t>
            </a:fld>
            <a:endParaRPr kumimoji="1" lang="ja-JP" altLang="en-US"/>
          </a:p>
        </p:txBody>
      </p:sp>
    </p:spTree>
    <p:extLst>
      <p:ext uri="{BB962C8B-B14F-4D97-AF65-F5344CB8AC3E}">
        <p14:creationId xmlns:p14="http://schemas.microsoft.com/office/powerpoint/2010/main" val="730446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お金を賭ければ甘えはなくなるのではないかと思いました。</a:t>
            </a:r>
          </a:p>
        </p:txBody>
      </p:sp>
      <p:sp>
        <p:nvSpPr>
          <p:cNvPr id="4" name="スライド番号プレースホルダー 3"/>
          <p:cNvSpPr>
            <a:spLocks noGrp="1"/>
          </p:cNvSpPr>
          <p:nvPr>
            <p:ph type="sldNum" sz="quarter" idx="5"/>
          </p:nvPr>
        </p:nvSpPr>
        <p:spPr/>
        <p:txBody>
          <a:bodyPr/>
          <a:lstStyle/>
          <a:p>
            <a:fld id="{BB0CDF7D-EF04-4287-902F-52676606EC4D}" type="slidenum">
              <a:rPr kumimoji="1" lang="ja-JP" altLang="en-US" smtClean="0"/>
              <a:t>2</a:t>
            </a:fld>
            <a:endParaRPr kumimoji="1" lang="ja-JP" altLang="en-US"/>
          </a:p>
        </p:txBody>
      </p:sp>
    </p:spTree>
    <p:extLst>
      <p:ext uri="{BB962C8B-B14F-4D97-AF65-F5344CB8AC3E}">
        <p14:creationId xmlns:p14="http://schemas.microsoft.com/office/powerpoint/2010/main" val="2473281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不可抗力の判定は難しいので</a:t>
            </a:r>
            <a:r>
              <a:rPr kumimoji="1" lang="en-US" altLang="ja-JP" dirty="0"/>
              <a:t>10</a:t>
            </a:r>
            <a:r>
              <a:rPr kumimoji="1" lang="ja-JP" altLang="en-US" dirty="0"/>
              <a:t>回</a:t>
            </a:r>
            <a:r>
              <a:rPr kumimoji="1" lang="en-US" altLang="ja-JP" dirty="0"/>
              <a:t>1</a:t>
            </a:r>
            <a:r>
              <a:rPr kumimoji="1" lang="ja-JP" altLang="en-US" dirty="0"/>
              <a:t>回シールドをもらうなど　大災害などは一時的にシールドを配布</a:t>
            </a:r>
            <a:endParaRPr kumimoji="1" lang="en-US" altLang="ja-JP" dirty="0"/>
          </a:p>
          <a:p>
            <a:r>
              <a:rPr kumimoji="1" lang="ja-JP" altLang="en-US"/>
              <a:t>アマギフ配布は資金が大変。クーポンだけにしとく。報告は出来次第、出来そうになかったらお助けメールを行う。</a:t>
            </a:r>
            <a:endParaRPr kumimoji="1" lang="ja-JP" altLang="en-US" dirty="0"/>
          </a:p>
        </p:txBody>
      </p:sp>
      <p:sp>
        <p:nvSpPr>
          <p:cNvPr id="4" name="スライド番号プレースホルダー 3"/>
          <p:cNvSpPr>
            <a:spLocks noGrp="1"/>
          </p:cNvSpPr>
          <p:nvPr>
            <p:ph type="sldNum" sz="quarter" idx="5"/>
          </p:nvPr>
        </p:nvSpPr>
        <p:spPr/>
        <p:txBody>
          <a:bodyPr/>
          <a:lstStyle/>
          <a:p>
            <a:fld id="{BB0CDF7D-EF04-4287-902F-52676606EC4D}" type="slidenum">
              <a:rPr kumimoji="1" lang="ja-JP" altLang="en-US" smtClean="0"/>
              <a:t>20</a:t>
            </a:fld>
            <a:endParaRPr kumimoji="1" lang="ja-JP" altLang="en-US"/>
          </a:p>
        </p:txBody>
      </p:sp>
    </p:spTree>
    <p:extLst>
      <p:ext uri="{BB962C8B-B14F-4D97-AF65-F5344CB8AC3E}">
        <p14:creationId xmlns:p14="http://schemas.microsoft.com/office/powerpoint/2010/main" val="761052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研究では、学生が「遅刻をどう捉えているか」が遅刻頻度を決めることが示されています。</a:t>
            </a:r>
          </a:p>
          <a:p>
            <a:pPr>
              <a:buFont typeface="Arial" panose="020B0604020202020204" pitchFamily="34" charset="0"/>
              <a:buChar char="•"/>
            </a:pPr>
            <a:r>
              <a:rPr lang="ja-JP" altLang="en-US" dirty="0"/>
              <a:t>「遅刻しても大したことはない」という態度</a:t>
            </a:r>
          </a:p>
          <a:p>
            <a:pPr>
              <a:buFont typeface="Arial" panose="020B0604020202020204" pitchFamily="34" charset="0"/>
              <a:buChar char="•"/>
            </a:pPr>
            <a:r>
              <a:rPr lang="ja-JP" altLang="en-US" dirty="0"/>
              <a:t>「少しくらいなら許される」という意識</a:t>
            </a:r>
          </a:p>
          <a:p>
            <a:pPr>
              <a:buFont typeface="Arial" panose="020B0604020202020204" pitchFamily="34" charset="0"/>
              <a:buChar char="•"/>
            </a:pPr>
            <a:r>
              <a:rPr lang="ja-JP" altLang="en-US" dirty="0"/>
              <a:t>「授業の妨げにならないなら問題ない」という判断</a:t>
            </a:r>
          </a:p>
          <a:p>
            <a:r>
              <a:rPr lang="ja-JP" altLang="en-US" dirty="0"/>
              <a:t>こうした </a:t>
            </a:r>
            <a:r>
              <a:rPr lang="ja-JP" altLang="en-US" b="1" dirty="0"/>
              <a:t>遅刻に対する“許容度”</a:t>
            </a:r>
            <a:r>
              <a:rPr lang="ja-JP" altLang="en-US" dirty="0"/>
              <a:t> が高い学生ほど、遅刻が多いという結果です。</a:t>
            </a:r>
            <a:endParaRPr lang="en-US" altLang="ja-JP" dirty="0"/>
          </a:p>
          <a:p>
            <a:r>
              <a:rPr lang="ja-JP" altLang="en-US" dirty="0"/>
              <a:t>研究では、学生が次のように考えると遅刻が減るとされています：</a:t>
            </a:r>
          </a:p>
          <a:p>
            <a:pPr>
              <a:buFont typeface="Arial" panose="020B0604020202020204" pitchFamily="34" charset="0"/>
              <a:buChar char="•"/>
            </a:pPr>
            <a:r>
              <a:rPr lang="ja-JP" altLang="en-US" dirty="0"/>
              <a:t>授業が面白い</a:t>
            </a:r>
          </a:p>
          <a:p>
            <a:pPr>
              <a:buFont typeface="Arial" panose="020B0604020202020204" pitchFamily="34" charset="0"/>
              <a:buChar char="•"/>
            </a:pPr>
            <a:r>
              <a:rPr lang="ja-JP" altLang="en-US" dirty="0"/>
              <a:t>役に立つ</a:t>
            </a:r>
          </a:p>
          <a:p>
            <a:pPr>
              <a:buFont typeface="Arial" panose="020B0604020202020204" pitchFamily="34" charset="0"/>
              <a:buChar char="•"/>
            </a:pPr>
            <a:r>
              <a:rPr lang="ja-JP" altLang="en-US" dirty="0"/>
              <a:t>単位取得が重要</a:t>
            </a:r>
          </a:p>
          <a:p>
            <a:pPr>
              <a:buFont typeface="Arial" panose="020B0604020202020204" pitchFamily="34" charset="0"/>
              <a:buChar char="•"/>
            </a:pPr>
            <a:r>
              <a:rPr lang="ja-JP" altLang="en-US" dirty="0"/>
              <a:t>評価や成績に影響が大きい</a:t>
            </a:r>
          </a:p>
          <a:p>
            <a:pPr>
              <a:buFont typeface="Arial" panose="020B0604020202020204" pitchFamily="34" charset="0"/>
              <a:buChar char="•"/>
            </a:pPr>
            <a:r>
              <a:rPr lang="ja-JP" altLang="en-US" dirty="0"/>
              <a:t>先生との関係性が重要</a:t>
            </a:r>
          </a:p>
          <a:p>
            <a:r>
              <a:rPr lang="ja-JP" altLang="en-US" dirty="0"/>
              <a:t>逆に、重要度が低いと判断すると遅刻しやすい</a:t>
            </a:r>
          </a:p>
          <a:p>
            <a:endParaRPr lang="ja-JP" altLang="en-US" dirty="0"/>
          </a:p>
        </p:txBody>
      </p:sp>
      <p:sp>
        <p:nvSpPr>
          <p:cNvPr id="4" name="スライド番号プレースホルダー 3"/>
          <p:cNvSpPr>
            <a:spLocks noGrp="1"/>
          </p:cNvSpPr>
          <p:nvPr>
            <p:ph type="sldNum" sz="quarter" idx="5"/>
          </p:nvPr>
        </p:nvSpPr>
        <p:spPr/>
        <p:txBody>
          <a:bodyPr/>
          <a:lstStyle/>
          <a:p>
            <a:fld id="{BB0CDF7D-EF04-4287-902F-52676606EC4D}" type="slidenum">
              <a:rPr kumimoji="1" lang="ja-JP" altLang="en-US" smtClean="0"/>
              <a:t>3</a:t>
            </a:fld>
            <a:endParaRPr kumimoji="1" lang="ja-JP" altLang="en-US"/>
          </a:p>
        </p:txBody>
      </p:sp>
    </p:spTree>
    <p:extLst>
      <p:ext uri="{BB962C8B-B14F-4D97-AF65-F5344CB8AC3E}">
        <p14:creationId xmlns:p14="http://schemas.microsoft.com/office/powerpoint/2010/main" val="3964067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研究では、学生が「遅刻をどう捉えているか」が遅刻頻度を決めることが示されています。</a:t>
            </a:r>
          </a:p>
          <a:p>
            <a:pPr>
              <a:buFont typeface="Arial" panose="020B0604020202020204" pitchFamily="34" charset="0"/>
              <a:buChar char="•"/>
            </a:pPr>
            <a:r>
              <a:rPr lang="ja-JP" altLang="en-US" dirty="0"/>
              <a:t>「遅刻しても大したことはない」という態度</a:t>
            </a:r>
          </a:p>
          <a:p>
            <a:pPr>
              <a:buFont typeface="Arial" panose="020B0604020202020204" pitchFamily="34" charset="0"/>
              <a:buChar char="•"/>
            </a:pPr>
            <a:r>
              <a:rPr lang="ja-JP" altLang="en-US" dirty="0"/>
              <a:t>「少しくらいなら許される」という意識</a:t>
            </a:r>
          </a:p>
          <a:p>
            <a:pPr>
              <a:buFont typeface="Arial" panose="020B0604020202020204" pitchFamily="34" charset="0"/>
              <a:buChar char="•"/>
            </a:pPr>
            <a:r>
              <a:rPr lang="ja-JP" altLang="en-US" dirty="0"/>
              <a:t>「授業の妨げにならないなら問題ない」という判断</a:t>
            </a:r>
          </a:p>
          <a:p>
            <a:r>
              <a:rPr lang="ja-JP" altLang="en-US" dirty="0"/>
              <a:t>こうした </a:t>
            </a:r>
            <a:r>
              <a:rPr lang="ja-JP" altLang="en-US" b="1" dirty="0"/>
              <a:t>遅刻に対する“許容度”</a:t>
            </a:r>
            <a:r>
              <a:rPr lang="ja-JP" altLang="en-US" dirty="0"/>
              <a:t> が高い学生ほど、遅刻が多いという結果です。研究では、学生が次のように考えると遅刻が減るとされています：</a:t>
            </a:r>
          </a:p>
          <a:p>
            <a:pPr>
              <a:buFont typeface="Arial" panose="020B0604020202020204" pitchFamily="34" charset="0"/>
              <a:buChar char="•"/>
            </a:pPr>
            <a:r>
              <a:rPr lang="ja-JP" altLang="en-US" dirty="0"/>
              <a:t>授業が面白い</a:t>
            </a:r>
          </a:p>
          <a:p>
            <a:pPr>
              <a:buFont typeface="Arial" panose="020B0604020202020204" pitchFamily="34" charset="0"/>
              <a:buChar char="•"/>
            </a:pPr>
            <a:r>
              <a:rPr lang="ja-JP" altLang="en-US" dirty="0"/>
              <a:t>役に立つ</a:t>
            </a:r>
          </a:p>
          <a:p>
            <a:pPr>
              <a:buFont typeface="Arial" panose="020B0604020202020204" pitchFamily="34" charset="0"/>
              <a:buChar char="•"/>
            </a:pPr>
            <a:r>
              <a:rPr lang="ja-JP" altLang="en-US" dirty="0"/>
              <a:t>単位取得が重要</a:t>
            </a:r>
          </a:p>
          <a:p>
            <a:pPr>
              <a:buFont typeface="Arial" panose="020B0604020202020204" pitchFamily="34" charset="0"/>
              <a:buChar char="•"/>
            </a:pPr>
            <a:r>
              <a:rPr lang="ja-JP" altLang="en-US" dirty="0"/>
              <a:t>評価や成績に影響が大きい</a:t>
            </a:r>
          </a:p>
          <a:p>
            <a:pPr>
              <a:buFont typeface="Arial" panose="020B0604020202020204" pitchFamily="34" charset="0"/>
              <a:buChar char="•"/>
            </a:pPr>
            <a:r>
              <a:rPr lang="ja-JP" altLang="en-US" dirty="0"/>
              <a:t>先生との関係性が重要</a:t>
            </a:r>
          </a:p>
          <a:p>
            <a:r>
              <a:rPr lang="ja-JP" altLang="en-US" dirty="0"/>
              <a:t>逆に、重要度が低いと判断すると遅刻しやすい</a:t>
            </a:r>
          </a:p>
          <a:p>
            <a:endParaRPr lang="ja-JP" altLang="en-US" dirty="0"/>
          </a:p>
        </p:txBody>
      </p:sp>
      <p:sp>
        <p:nvSpPr>
          <p:cNvPr id="4" name="スライド番号プレースホルダー 3"/>
          <p:cNvSpPr>
            <a:spLocks noGrp="1"/>
          </p:cNvSpPr>
          <p:nvPr>
            <p:ph type="sldNum" sz="quarter" idx="5"/>
          </p:nvPr>
        </p:nvSpPr>
        <p:spPr/>
        <p:txBody>
          <a:bodyPr/>
          <a:lstStyle/>
          <a:p>
            <a:fld id="{BB0CDF7D-EF04-4287-902F-52676606EC4D}" type="slidenum">
              <a:rPr kumimoji="1" lang="ja-JP" altLang="en-US" smtClean="0"/>
              <a:t>4</a:t>
            </a:fld>
            <a:endParaRPr kumimoji="1" lang="ja-JP" altLang="en-US"/>
          </a:p>
        </p:txBody>
      </p:sp>
    </p:spTree>
    <p:extLst>
      <p:ext uri="{BB962C8B-B14F-4D97-AF65-F5344CB8AC3E}">
        <p14:creationId xmlns:p14="http://schemas.microsoft.com/office/powerpoint/2010/main" val="799592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研究では、学生が「遅刻をどう捉えているか」が遅刻頻度を決めることが示されています。</a:t>
            </a:r>
          </a:p>
          <a:p>
            <a:pPr>
              <a:buFont typeface="Arial" panose="020B0604020202020204" pitchFamily="34" charset="0"/>
              <a:buChar char="•"/>
            </a:pPr>
            <a:r>
              <a:rPr lang="ja-JP" altLang="en-US" dirty="0"/>
              <a:t>「遅刻しても大したことはない」という態度</a:t>
            </a:r>
          </a:p>
          <a:p>
            <a:pPr>
              <a:buFont typeface="Arial" panose="020B0604020202020204" pitchFamily="34" charset="0"/>
              <a:buChar char="•"/>
            </a:pPr>
            <a:r>
              <a:rPr lang="ja-JP" altLang="en-US" dirty="0"/>
              <a:t>「少しくらいなら許される」という意識</a:t>
            </a:r>
          </a:p>
          <a:p>
            <a:pPr>
              <a:buFont typeface="Arial" panose="020B0604020202020204" pitchFamily="34" charset="0"/>
              <a:buChar char="•"/>
            </a:pPr>
            <a:r>
              <a:rPr lang="ja-JP" altLang="en-US" dirty="0"/>
              <a:t>「授業の妨げにならないなら問題ない」という判断</a:t>
            </a:r>
          </a:p>
          <a:p>
            <a:r>
              <a:rPr lang="ja-JP" altLang="en-US" dirty="0"/>
              <a:t>こうした </a:t>
            </a:r>
            <a:r>
              <a:rPr lang="ja-JP" altLang="en-US" b="1" dirty="0"/>
              <a:t>遅刻に対する“許容度”</a:t>
            </a:r>
            <a:r>
              <a:rPr lang="ja-JP" altLang="en-US" dirty="0"/>
              <a:t> が高い学生ほど、遅刻が多いという結果です。研究では、学生が次のように考えると遅刻が減るとされています：</a:t>
            </a:r>
          </a:p>
          <a:p>
            <a:pPr>
              <a:buFont typeface="Arial" panose="020B0604020202020204" pitchFamily="34" charset="0"/>
              <a:buChar char="•"/>
            </a:pPr>
            <a:r>
              <a:rPr lang="ja-JP" altLang="en-US" dirty="0"/>
              <a:t>授業が面白い</a:t>
            </a:r>
          </a:p>
          <a:p>
            <a:pPr>
              <a:buFont typeface="Arial" panose="020B0604020202020204" pitchFamily="34" charset="0"/>
              <a:buChar char="•"/>
            </a:pPr>
            <a:r>
              <a:rPr lang="ja-JP" altLang="en-US" dirty="0"/>
              <a:t>役に立つ</a:t>
            </a:r>
          </a:p>
          <a:p>
            <a:pPr>
              <a:buFont typeface="Arial" panose="020B0604020202020204" pitchFamily="34" charset="0"/>
              <a:buChar char="•"/>
            </a:pPr>
            <a:r>
              <a:rPr lang="ja-JP" altLang="en-US" dirty="0"/>
              <a:t>単位取得が重要</a:t>
            </a:r>
          </a:p>
          <a:p>
            <a:pPr>
              <a:buFont typeface="Arial" panose="020B0604020202020204" pitchFamily="34" charset="0"/>
              <a:buChar char="•"/>
            </a:pPr>
            <a:r>
              <a:rPr lang="ja-JP" altLang="en-US" dirty="0"/>
              <a:t>評価や成績に影響が大きい</a:t>
            </a:r>
          </a:p>
          <a:p>
            <a:pPr>
              <a:buFont typeface="Arial" panose="020B0604020202020204" pitchFamily="34" charset="0"/>
              <a:buChar char="•"/>
            </a:pPr>
            <a:r>
              <a:rPr lang="ja-JP" altLang="en-US" dirty="0"/>
              <a:t>先生との関係性が重要</a:t>
            </a:r>
          </a:p>
          <a:p>
            <a:r>
              <a:rPr lang="ja-JP" altLang="en-US" dirty="0"/>
              <a:t>逆に、重要度が低いと判断すると遅刻しやすい</a:t>
            </a:r>
          </a:p>
          <a:p>
            <a:endParaRPr lang="ja-JP" altLang="en-US" dirty="0"/>
          </a:p>
        </p:txBody>
      </p:sp>
      <p:sp>
        <p:nvSpPr>
          <p:cNvPr id="4" name="スライド番号プレースホルダー 3"/>
          <p:cNvSpPr>
            <a:spLocks noGrp="1"/>
          </p:cNvSpPr>
          <p:nvPr>
            <p:ph type="sldNum" sz="quarter" idx="5"/>
          </p:nvPr>
        </p:nvSpPr>
        <p:spPr/>
        <p:txBody>
          <a:bodyPr/>
          <a:lstStyle/>
          <a:p>
            <a:fld id="{BB0CDF7D-EF04-4287-902F-52676606EC4D}" type="slidenum">
              <a:rPr kumimoji="1" lang="ja-JP" altLang="en-US" smtClean="0"/>
              <a:t>5</a:t>
            </a:fld>
            <a:endParaRPr kumimoji="1" lang="ja-JP" altLang="en-US"/>
          </a:p>
        </p:txBody>
      </p:sp>
    </p:spTree>
    <p:extLst>
      <p:ext uri="{BB962C8B-B14F-4D97-AF65-F5344CB8AC3E}">
        <p14:creationId xmlns:p14="http://schemas.microsoft.com/office/powerpoint/2010/main" val="425424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アプリの概要は位置情報を利用した遅刻防止アプリ。設定した予定を期間内にクリアできなければ課金されてしまう。というものです。</a:t>
            </a:r>
          </a:p>
        </p:txBody>
      </p:sp>
      <p:sp>
        <p:nvSpPr>
          <p:cNvPr id="4" name="スライド番号プレースホルダー 3"/>
          <p:cNvSpPr>
            <a:spLocks noGrp="1"/>
          </p:cNvSpPr>
          <p:nvPr>
            <p:ph type="sldNum" sz="quarter" idx="5"/>
          </p:nvPr>
        </p:nvSpPr>
        <p:spPr/>
        <p:txBody>
          <a:bodyPr/>
          <a:lstStyle/>
          <a:p>
            <a:fld id="{BB0CDF7D-EF04-4287-902F-52676606EC4D}" type="slidenum">
              <a:rPr kumimoji="1" lang="ja-JP" altLang="en-US" smtClean="0"/>
              <a:t>6</a:t>
            </a:fld>
            <a:endParaRPr kumimoji="1" lang="ja-JP" altLang="en-US"/>
          </a:p>
        </p:txBody>
      </p:sp>
    </p:spTree>
    <p:extLst>
      <p:ext uri="{BB962C8B-B14F-4D97-AF65-F5344CB8AC3E}">
        <p14:creationId xmlns:p14="http://schemas.microsoft.com/office/powerpoint/2010/main" val="2206060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アプリの概要は位置情報を利用した遅刻防止アプリ。設定した予定を期間内にクリアできなければ課金されてしまう。というものです。</a:t>
            </a:r>
          </a:p>
        </p:txBody>
      </p:sp>
      <p:sp>
        <p:nvSpPr>
          <p:cNvPr id="4" name="スライド番号プレースホルダー 3"/>
          <p:cNvSpPr>
            <a:spLocks noGrp="1"/>
          </p:cNvSpPr>
          <p:nvPr>
            <p:ph type="sldNum" sz="quarter" idx="5"/>
          </p:nvPr>
        </p:nvSpPr>
        <p:spPr/>
        <p:txBody>
          <a:bodyPr/>
          <a:lstStyle/>
          <a:p>
            <a:fld id="{BB0CDF7D-EF04-4287-902F-52676606EC4D}" type="slidenum">
              <a:rPr kumimoji="1" lang="ja-JP" altLang="en-US" smtClean="0"/>
              <a:t>7</a:t>
            </a:fld>
            <a:endParaRPr kumimoji="1" lang="ja-JP" altLang="en-US"/>
          </a:p>
        </p:txBody>
      </p:sp>
    </p:spTree>
    <p:extLst>
      <p:ext uri="{BB962C8B-B14F-4D97-AF65-F5344CB8AC3E}">
        <p14:creationId xmlns:p14="http://schemas.microsoft.com/office/powerpoint/2010/main" val="3867014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お金を賭ければ甘えはなくなるのではないかと思いました。</a:t>
            </a:r>
          </a:p>
        </p:txBody>
      </p:sp>
      <p:sp>
        <p:nvSpPr>
          <p:cNvPr id="4" name="スライド番号プレースホルダー 3"/>
          <p:cNvSpPr>
            <a:spLocks noGrp="1"/>
          </p:cNvSpPr>
          <p:nvPr>
            <p:ph type="sldNum" sz="quarter" idx="5"/>
          </p:nvPr>
        </p:nvSpPr>
        <p:spPr/>
        <p:txBody>
          <a:bodyPr/>
          <a:lstStyle/>
          <a:p>
            <a:fld id="{BB0CDF7D-EF04-4287-902F-52676606EC4D}" type="slidenum">
              <a:rPr kumimoji="1" lang="ja-JP" altLang="en-US" smtClean="0"/>
              <a:t>8</a:t>
            </a:fld>
            <a:endParaRPr kumimoji="1" lang="ja-JP" altLang="en-US"/>
          </a:p>
        </p:txBody>
      </p:sp>
    </p:spTree>
    <p:extLst>
      <p:ext uri="{BB962C8B-B14F-4D97-AF65-F5344CB8AC3E}">
        <p14:creationId xmlns:p14="http://schemas.microsoft.com/office/powerpoint/2010/main" val="295519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お金を賭ければ甘えはなくなるのではないかと思いました。</a:t>
            </a:r>
          </a:p>
        </p:txBody>
      </p:sp>
      <p:sp>
        <p:nvSpPr>
          <p:cNvPr id="4" name="スライド番号プレースホルダー 3"/>
          <p:cNvSpPr>
            <a:spLocks noGrp="1"/>
          </p:cNvSpPr>
          <p:nvPr>
            <p:ph type="sldNum" sz="quarter" idx="5"/>
          </p:nvPr>
        </p:nvSpPr>
        <p:spPr/>
        <p:txBody>
          <a:bodyPr/>
          <a:lstStyle/>
          <a:p>
            <a:fld id="{BB0CDF7D-EF04-4287-902F-52676606EC4D}" type="slidenum">
              <a:rPr kumimoji="1" lang="ja-JP" altLang="en-US" smtClean="0"/>
              <a:t>9</a:t>
            </a:fld>
            <a:endParaRPr kumimoji="1" lang="ja-JP" altLang="en-US"/>
          </a:p>
        </p:txBody>
      </p:sp>
    </p:spTree>
    <p:extLst>
      <p:ext uri="{BB962C8B-B14F-4D97-AF65-F5344CB8AC3E}">
        <p14:creationId xmlns:p14="http://schemas.microsoft.com/office/powerpoint/2010/main" val="725985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030AC1A-94A8-4415-9348-585F8FC89FED}" type="datetimeFigureOut">
              <a:rPr kumimoji="1" lang="ja-JP" altLang="en-US" smtClean="0"/>
              <a:t>2025/12/4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2EE8AC6-428E-4BA3-8ED5-1F9FD63F1A0B}" type="slidenum">
              <a:rPr kumimoji="1" lang="ja-JP" altLang="en-US" smtClean="0"/>
              <a:t>‹#›</a:t>
            </a:fld>
            <a:endParaRPr kumimoji="1" lang="ja-JP" altLang="en-US"/>
          </a:p>
        </p:txBody>
      </p:sp>
    </p:spTree>
    <p:extLst>
      <p:ext uri="{BB962C8B-B14F-4D97-AF65-F5344CB8AC3E}">
        <p14:creationId xmlns:p14="http://schemas.microsoft.com/office/powerpoint/2010/main" val="1159977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030AC1A-94A8-4415-9348-585F8FC89FED}" type="datetimeFigureOut">
              <a:rPr kumimoji="1" lang="ja-JP" altLang="en-US" smtClean="0"/>
              <a:t>2025/12/4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2EE8AC6-428E-4BA3-8ED5-1F9FD63F1A0B}" type="slidenum">
              <a:rPr kumimoji="1" lang="ja-JP" altLang="en-US" smtClean="0"/>
              <a:t>‹#›</a:t>
            </a:fld>
            <a:endParaRPr kumimoji="1" lang="ja-JP" altLang="en-US"/>
          </a:p>
        </p:txBody>
      </p:sp>
    </p:spTree>
    <p:extLst>
      <p:ext uri="{BB962C8B-B14F-4D97-AF65-F5344CB8AC3E}">
        <p14:creationId xmlns:p14="http://schemas.microsoft.com/office/powerpoint/2010/main" val="2998328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030AC1A-94A8-4415-9348-585F8FC89FED}" type="datetimeFigureOut">
              <a:rPr kumimoji="1" lang="ja-JP" altLang="en-US" smtClean="0"/>
              <a:t>2025/12/4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2EE8AC6-428E-4BA3-8ED5-1F9FD63F1A0B}" type="slidenum">
              <a:rPr kumimoji="1" lang="ja-JP" altLang="en-US" smtClean="0"/>
              <a:t>‹#›</a:t>
            </a:fld>
            <a:endParaRPr kumimoji="1" lang="ja-JP" altLang="en-US"/>
          </a:p>
        </p:txBody>
      </p:sp>
    </p:spTree>
    <p:extLst>
      <p:ext uri="{BB962C8B-B14F-4D97-AF65-F5344CB8AC3E}">
        <p14:creationId xmlns:p14="http://schemas.microsoft.com/office/powerpoint/2010/main" val="3779223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030AC1A-94A8-4415-9348-585F8FC89FED}" type="datetimeFigureOut">
              <a:rPr kumimoji="1" lang="ja-JP" altLang="en-US" smtClean="0"/>
              <a:t>2025/12/4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2EE8AC6-428E-4BA3-8ED5-1F9FD63F1A0B}" type="slidenum">
              <a:rPr kumimoji="1" lang="ja-JP" altLang="en-US" smtClean="0"/>
              <a:t>‹#›</a:t>
            </a:fld>
            <a:endParaRPr kumimoji="1" lang="ja-JP" altLang="en-US"/>
          </a:p>
        </p:txBody>
      </p:sp>
    </p:spTree>
    <p:extLst>
      <p:ext uri="{BB962C8B-B14F-4D97-AF65-F5344CB8AC3E}">
        <p14:creationId xmlns:p14="http://schemas.microsoft.com/office/powerpoint/2010/main" val="1839064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A030AC1A-94A8-4415-9348-585F8FC89FED}" type="datetimeFigureOut">
              <a:rPr kumimoji="1" lang="ja-JP" altLang="en-US" smtClean="0"/>
              <a:t>2025/12/4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2EE8AC6-428E-4BA3-8ED5-1F9FD63F1A0B}" type="slidenum">
              <a:rPr kumimoji="1" lang="ja-JP" altLang="en-US" smtClean="0"/>
              <a:t>‹#›</a:t>
            </a:fld>
            <a:endParaRPr kumimoji="1" lang="ja-JP" altLang="en-US"/>
          </a:p>
        </p:txBody>
      </p:sp>
    </p:spTree>
    <p:extLst>
      <p:ext uri="{BB962C8B-B14F-4D97-AF65-F5344CB8AC3E}">
        <p14:creationId xmlns:p14="http://schemas.microsoft.com/office/powerpoint/2010/main" val="294687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030AC1A-94A8-4415-9348-585F8FC89FED}" type="datetimeFigureOut">
              <a:rPr kumimoji="1" lang="ja-JP" altLang="en-US" smtClean="0"/>
              <a:t>2025/12/4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2EE8AC6-428E-4BA3-8ED5-1F9FD63F1A0B}" type="slidenum">
              <a:rPr kumimoji="1" lang="ja-JP" altLang="en-US" smtClean="0"/>
              <a:t>‹#›</a:t>
            </a:fld>
            <a:endParaRPr kumimoji="1" lang="ja-JP" altLang="en-US"/>
          </a:p>
        </p:txBody>
      </p:sp>
    </p:spTree>
    <p:extLst>
      <p:ext uri="{BB962C8B-B14F-4D97-AF65-F5344CB8AC3E}">
        <p14:creationId xmlns:p14="http://schemas.microsoft.com/office/powerpoint/2010/main" val="1838201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A030AC1A-94A8-4415-9348-585F8FC89FED}" type="datetimeFigureOut">
              <a:rPr kumimoji="1" lang="ja-JP" altLang="en-US" smtClean="0"/>
              <a:t>2025/12/4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2EE8AC6-428E-4BA3-8ED5-1F9FD63F1A0B}" type="slidenum">
              <a:rPr kumimoji="1" lang="ja-JP" altLang="en-US" smtClean="0"/>
              <a:t>‹#›</a:t>
            </a:fld>
            <a:endParaRPr kumimoji="1" lang="ja-JP" altLang="en-US"/>
          </a:p>
        </p:txBody>
      </p:sp>
    </p:spTree>
    <p:extLst>
      <p:ext uri="{BB962C8B-B14F-4D97-AF65-F5344CB8AC3E}">
        <p14:creationId xmlns:p14="http://schemas.microsoft.com/office/powerpoint/2010/main" val="2311473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A030AC1A-94A8-4415-9348-585F8FC89FED}" type="datetimeFigureOut">
              <a:rPr kumimoji="1" lang="ja-JP" altLang="en-US" smtClean="0"/>
              <a:t>2025/12/4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2EE8AC6-428E-4BA3-8ED5-1F9FD63F1A0B}" type="slidenum">
              <a:rPr kumimoji="1" lang="ja-JP" altLang="en-US" smtClean="0"/>
              <a:t>‹#›</a:t>
            </a:fld>
            <a:endParaRPr kumimoji="1" lang="ja-JP" altLang="en-US"/>
          </a:p>
        </p:txBody>
      </p:sp>
    </p:spTree>
    <p:extLst>
      <p:ext uri="{BB962C8B-B14F-4D97-AF65-F5344CB8AC3E}">
        <p14:creationId xmlns:p14="http://schemas.microsoft.com/office/powerpoint/2010/main" val="2697535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30AC1A-94A8-4415-9348-585F8FC89FED}" type="datetimeFigureOut">
              <a:rPr kumimoji="1" lang="ja-JP" altLang="en-US" smtClean="0"/>
              <a:t>2025/12/4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32EE8AC6-428E-4BA3-8ED5-1F9FD63F1A0B}" type="slidenum">
              <a:rPr kumimoji="1" lang="ja-JP" altLang="en-US" smtClean="0"/>
              <a:t>‹#›</a:t>
            </a:fld>
            <a:endParaRPr kumimoji="1" lang="ja-JP" altLang="en-US"/>
          </a:p>
        </p:txBody>
      </p:sp>
    </p:spTree>
    <p:extLst>
      <p:ext uri="{BB962C8B-B14F-4D97-AF65-F5344CB8AC3E}">
        <p14:creationId xmlns:p14="http://schemas.microsoft.com/office/powerpoint/2010/main" val="18448686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030AC1A-94A8-4415-9348-585F8FC89FED}" type="datetimeFigureOut">
              <a:rPr kumimoji="1" lang="ja-JP" altLang="en-US" smtClean="0"/>
              <a:t>2025/12/4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2EE8AC6-428E-4BA3-8ED5-1F9FD63F1A0B}" type="slidenum">
              <a:rPr kumimoji="1" lang="ja-JP" altLang="en-US" smtClean="0"/>
              <a:t>‹#›</a:t>
            </a:fld>
            <a:endParaRPr kumimoji="1" lang="ja-JP" altLang="en-US"/>
          </a:p>
        </p:txBody>
      </p:sp>
    </p:spTree>
    <p:extLst>
      <p:ext uri="{BB962C8B-B14F-4D97-AF65-F5344CB8AC3E}">
        <p14:creationId xmlns:p14="http://schemas.microsoft.com/office/powerpoint/2010/main" val="2269699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030AC1A-94A8-4415-9348-585F8FC89FED}" type="datetimeFigureOut">
              <a:rPr kumimoji="1" lang="ja-JP" altLang="en-US" smtClean="0"/>
              <a:t>2025/12/4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2EE8AC6-428E-4BA3-8ED5-1F9FD63F1A0B}" type="slidenum">
              <a:rPr kumimoji="1" lang="ja-JP" altLang="en-US" smtClean="0"/>
              <a:t>‹#›</a:t>
            </a:fld>
            <a:endParaRPr kumimoji="1" lang="ja-JP" altLang="en-US"/>
          </a:p>
        </p:txBody>
      </p:sp>
    </p:spTree>
    <p:extLst>
      <p:ext uri="{BB962C8B-B14F-4D97-AF65-F5344CB8AC3E}">
        <p14:creationId xmlns:p14="http://schemas.microsoft.com/office/powerpoint/2010/main" val="594620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30AC1A-94A8-4415-9348-585F8FC89FED}" type="datetimeFigureOut">
              <a:rPr kumimoji="1" lang="ja-JP" altLang="en-US" smtClean="0"/>
              <a:t>2025/12/4</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EE8AC6-428E-4BA3-8ED5-1F9FD63F1A0B}" type="slidenum">
              <a:rPr kumimoji="1" lang="ja-JP" altLang="en-US" smtClean="0"/>
              <a:t>‹#›</a:t>
            </a:fld>
            <a:endParaRPr kumimoji="1" lang="ja-JP" altLang="en-US"/>
          </a:p>
        </p:txBody>
      </p:sp>
    </p:spTree>
    <p:extLst>
      <p:ext uri="{BB962C8B-B14F-4D97-AF65-F5344CB8AC3E}">
        <p14:creationId xmlns:p14="http://schemas.microsoft.com/office/powerpoint/2010/main" val="238594549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F75297-E6A1-4CBB-9A29-B67DF9F5B0B8}"/>
              </a:ext>
            </a:extLst>
          </p:cNvPr>
          <p:cNvSpPr>
            <a:spLocks noGrp="1"/>
          </p:cNvSpPr>
          <p:nvPr>
            <p:ph type="ctrTitle"/>
          </p:nvPr>
        </p:nvSpPr>
        <p:spPr>
          <a:xfrm>
            <a:off x="1524000" y="1122363"/>
            <a:ext cx="9144000" cy="3113306"/>
          </a:xfrm>
        </p:spPr>
        <p:txBody>
          <a:bodyPr>
            <a:normAutofit/>
          </a:bodyPr>
          <a:lstStyle/>
          <a:p>
            <a:r>
              <a:rPr kumimoji="1" lang="ja-JP" altLang="en-US" sz="8000" b="1" dirty="0">
                <a:ln w="3175">
                  <a:solidFill>
                    <a:schemeClr val="bg1">
                      <a:lumMod val="50000"/>
                    </a:schemeClr>
                  </a:solidFill>
                </a:ln>
                <a:latin typeface="ニコモジ＋" panose="02000600000000000000" pitchFamily="2" charset="-128"/>
                <a:ea typeface="ニコモジ＋" panose="02000600000000000000" pitchFamily="2" charset="-128"/>
              </a:rPr>
              <a:t>イケルカネ</a:t>
            </a:r>
            <a:br>
              <a:rPr kumimoji="1" lang="en-US" altLang="ja-JP" dirty="0"/>
            </a:br>
            <a:endParaRPr kumimoji="1" lang="ja-JP" altLang="en-US" dirty="0"/>
          </a:p>
        </p:txBody>
      </p:sp>
      <p:sp>
        <p:nvSpPr>
          <p:cNvPr id="3" name="字幕 2">
            <a:extLst>
              <a:ext uri="{FF2B5EF4-FFF2-40B4-BE49-F238E27FC236}">
                <a16:creationId xmlns:a16="http://schemas.microsoft.com/office/drawing/2014/main" id="{19278CD4-449B-473B-A9D4-989EDB393023}"/>
              </a:ext>
            </a:extLst>
          </p:cNvPr>
          <p:cNvSpPr>
            <a:spLocks noGrp="1"/>
          </p:cNvSpPr>
          <p:nvPr>
            <p:ph type="subTitle" idx="1"/>
          </p:nvPr>
        </p:nvSpPr>
        <p:spPr/>
        <p:txBody>
          <a:bodyPr>
            <a:normAutofit/>
          </a:bodyPr>
          <a:lstStyle/>
          <a:p>
            <a:r>
              <a:rPr kumimoji="1" lang="ja-JP" altLang="en-US" sz="3200" b="1" dirty="0">
                <a:solidFill>
                  <a:schemeClr val="bg1"/>
                </a:solidFill>
              </a:rPr>
              <a:t>～</a:t>
            </a:r>
            <a:r>
              <a:rPr lang="ja-JP" altLang="en-US" sz="3200" b="1" dirty="0">
                <a:solidFill>
                  <a:schemeClr val="bg1"/>
                </a:solidFill>
              </a:rPr>
              <a:t>遅刻</a:t>
            </a:r>
            <a:r>
              <a:rPr kumimoji="1" lang="ja-JP" altLang="en-US" sz="3200" b="1" dirty="0">
                <a:solidFill>
                  <a:schemeClr val="bg1"/>
                </a:solidFill>
              </a:rPr>
              <a:t>すると課金されてしまうアプリの開発～</a:t>
            </a:r>
          </a:p>
        </p:txBody>
      </p:sp>
      <p:sp>
        <p:nvSpPr>
          <p:cNvPr id="4" name="字幕 2">
            <a:extLst>
              <a:ext uri="{FF2B5EF4-FFF2-40B4-BE49-F238E27FC236}">
                <a16:creationId xmlns:a16="http://schemas.microsoft.com/office/drawing/2014/main" id="{5899FE56-F491-4F89-9836-74E37709AE9B}"/>
              </a:ext>
            </a:extLst>
          </p:cNvPr>
          <p:cNvSpPr txBox="1">
            <a:spLocks/>
          </p:cNvSpPr>
          <p:nvPr/>
        </p:nvSpPr>
        <p:spPr>
          <a:xfrm>
            <a:off x="5090511" y="4468209"/>
            <a:ext cx="6758152" cy="165576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sz="2800" dirty="0">
                <a:solidFill>
                  <a:schemeClr val="bg1"/>
                </a:solidFill>
              </a:rPr>
              <a:t>システム情報学科　坂本駿斗</a:t>
            </a:r>
            <a:endParaRPr lang="en-US" altLang="ja-JP" sz="2800" dirty="0">
              <a:solidFill>
                <a:schemeClr val="bg1"/>
              </a:solidFill>
            </a:endParaRPr>
          </a:p>
        </p:txBody>
      </p:sp>
    </p:spTree>
    <p:extLst>
      <p:ext uri="{BB962C8B-B14F-4D97-AF65-F5344CB8AC3E}">
        <p14:creationId xmlns:p14="http://schemas.microsoft.com/office/powerpoint/2010/main" val="1893410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5608D6-35E6-49C0-A7BE-0A3A1AD3EE0B}"/>
              </a:ext>
            </a:extLst>
          </p:cNvPr>
          <p:cNvSpPr>
            <a:spLocks noGrp="1"/>
          </p:cNvSpPr>
          <p:nvPr>
            <p:ph type="title"/>
          </p:nvPr>
        </p:nvSpPr>
        <p:spPr>
          <a:xfrm>
            <a:off x="0" y="0"/>
            <a:ext cx="12192000" cy="1429406"/>
          </a:xfrm>
          <a:solidFill>
            <a:srgbClr val="ACD6D9"/>
          </a:solidFill>
        </p:spPr>
        <p:txBody>
          <a:bodyPr/>
          <a:lstStyle/>
          <a:p>
            <a:r>
              <a:rPr kumimoji="1" lang="ja-JP" altLang="en-US" dirty="0"/>
              <a:t>　</a:t>
            </a:r>
            <a:r>
              <a:rPr lang="ja-JP" altLang="en-US" sz="6000" b="1" dirty="0">
                <a:solidFill>
                  <a:schemeClr val="bg1"/>
                </a:solidFill>
                <a:latin typeface="ＭＳ ゴシック" panose="020B0609070205080204" pitchFamily="49" charset="-128"/>
                <a:ea typeface="ＭＳ ゴシック" panose="020B0609070205080204" pitchFamily="49" charset="-128"/>
              </a:rPr>
              <a:t>システム概要</a:t>
            </a:r>
            <a:endParaRPr kumimoji="1" lang="ja-JP" altLang="en-US" sz="6000" dirty="0">
              <a:solidFill>
                <a:schemeClr val="bg1"/>
              </a:solidFill>
              <a:latin typeface="ＭＳ ゴシック" panose="020B0609070205080204" pitchFamily="49" charset="-128"/>
              <a:ea typeface="ＭＳ ゴシック" panose="020B0609070205080204" pitchFamily="49" charset="-128"/>
            </a:endParaRPr>
          </a:p>
        </p:txBody>
      </p:sp>
      <p:sp>
        <p:nvSpPr>
          <p:cNvPr id="4" name="コンテンツ プレースホルダー 3">
            <a:extLst>
              <a:ext uri="{FF2B5EF4-FFF2-40B4-BE49-F238E27FC236}">
                <a16:creationId xmlns:a16="http://schemas.microsoft.com/office/drawing/2014/main" id="{516FC35F-E067-41D4-A0DB-2F35299229D8}"/>
              </a:ext>
            </a:extLst>
          </p:cNvPr>
          <p:cNvSpPr>
            <a:spLocks noGrp="1"/>
          </p:cNvSpPr>
          <p:nvPr>
            <p:ph idx="1"/>
          </p:nvPr>
        </p:nvSpPr>
        <p:spPr>
          <a:xfrm>
            <a:off x="0" y="1692391"/>
            <a:ext cx="5642811" cy="4783722"/>
          </a:xfrm>
        </p:spPr>
        <p:txBody>
          <a:bodyPr>
            <a:noAutofit/>
          </a:bodyPr>
          <a:lstStyle/>
          <a:p>
            <a:pPr marL="0" indent="0">
              <a:buNone/>
            </a:pPr>
            <a:r>
              <a:rPr lang="ja-JP" altLang="en-US" dirty="0">
                <a:latin typeface="ＭＳ Ｐゴシック" panose="020B0600070205080204" pitchFamily="50" charset="-128"/>
                <a:ea typeface="ＭＳ Ｐゴシック" panose="020B0600070205080204" pitchFamily="50" charset="-128"/>
              </a:rPr>
              <a:t>主な機能</a:t>
            </a:r>
          </a:p>
          <a:p>
            <a:pPr marL="0" indent="0">
              <a:buNone/>
            </a:pPr>
            <a:r>
              <a:rPr lang="en-US" altLang="ja-JP" dirty="0">
                <a:latin typeface="ＭＳ Ｐゴシック" panose="020B0600070205080204" pitchFamily="50" charset="-128"/>
                <a:ea typeface="ＭＳ Ｐゴシック" panose="020B0600070205080204" pitchFamily="50" charset="-128"/>
              </a:rPr>
              <a:t>1. </a:t>
            </a:r>
            <a:r>
              <a:rPr lang="ja-JP" altLang="en-US" dirty="0">
                <a:latin typeface="ＭＳ Ｐゴシック" panose="020B0600070205080204" pitchFamily="50" charset="-128"/>
                <a:ea typeface="ＭＳ Ｐゴシック" panose="020B0600070205080204" pitchFamily="50" charset="-128"/>
              </a:rPr>
              <a:t>予定管理機能</a:t>
            </a:r>
          </a:p>
          <a:p>
            <a:pPr marL="0" indent="0">
              <a:buNone/>
            </a:pPr>
            <a:r>
              <a:rPr lang="ja-JP" altLang="en-US" dirty="0">
                <a:latin typeface="ＭＳ Ｐゴシック" panose="020B0600070205080204" pitchFamily="50" charset="-128"/>
                <a:ea typeface="ＭＳ Ｐゴシック" panose="020B0600070205080204" pitchFamily="50" charset="-128"/>
              </a:rPr>
              <a:t>   </a:t>
            </a:r>
            <a:r>
              <a:rPr lang="en-US" altLang="ja-JP" dirty="0">
                <a:latin typeface="ＭＳ Ｐゴシック" panose="020B0600070205080204" pitchFamily="50" charset="-128"/>
                <a:ea typeface="ＭＳ Ｐゴシック" panose="020B0600070205080204" pitchFamily="50" charset="-128"/>
              </a:rPr>
              <a:t>- </a:t>
            </a:r>
            <a:r>
              <a:rPr lang="ja-JP" altLang="en-US" dirty="0">
                <a:latin typeface="ＭＳ Ｐゴシック" panose="020B0600070205080204" pitchFamily="50" charset="-128"/>
                <a:ea typeface="ＭＳ Ｐゴシック" panose="020B0600070205080204" pitchFamily="50" charset="-128"/>
              </a:rPr>
              <a:t>カレンダーで予定を登録</a:t>
            </a:r>
          </a:p>
          <a:p>
            <a:pPr marL="0" indent="0">
              <a:buNone/>
            </a:pPr>
            <a:r>
              <a:rPr lang="ja-JP" altLang="en-US" dirty="0">
                <a:latin typeface="ＭＳ Ｐゴシック" panose="020B0600070205080204" pitchFamily="50" charset="-128"/>
                <a:ea typeface="ＭＳ Ｐゴシック" panose="020B0600070205080204" pitchFamily="50" charset="-128"/>
              </a:rPr>
              <a:t>   </a:t>
            </a:r>
            <a:r>
              <a:rPr lang="en-US" altLang="ja-JP" dirty="0">
                <a:latin typeface="ＭＳ Ｐゴシック" panose="020B0600070205080204" pitchFamily="50" charset="-128"/>
                <a:ea typeface="ＭＳ Ｐゴシック" panose="020B0600070205080204" pitchFamily="50" charset="-128"/>
              </a:rPr>
              <a:t>- </a:t>
            </a:r>
            <a:r>
              <a:rPr lang="ja-JP" altLang="en-US" dirty="0">
                <a:latin typeface="ＭＳ Ｐゴシック" panose="020B0600070205080204" pitchFamily="50" charset="-128"/>
                <a:ea typeface="ＭＳ Ｐゴシック" panose="020B0600070205080204" pitchFamily="50" charset="-128"/>
              </a:rPr>
              <a:t>目的地と期日を設定</a:t>
            </a:r>
          </a:p>
          <a:p>
            <a:endParaRPr lang="ja-JP" altLang="en-US" dirty="0">
              <a:latin typeface="ＭＳ Ｐゴシック" panose="020B0600070205080204" pitchFamily="50" charset="-128"/>
              <a:ea typeface="ＭＳ Ｐゴシック" panose="020B0600070205080204" pitchFamily="50" charset="-128"/>
            </a:endParaRPr>
          </a:p>
          <a:p>
            <a:pPr marL="0" indent="0">
              <a:buNone/>
            </a:pPr>
            <a:r>
              <a:rPr lang="en-US" altLang="ja-JP" dirty="0">
                <a:latin typeface="ＭＳ Ｐゴシック" panose="020B0600070205080204" pitchFamily="50" charset="-128"/>
                <a:ea typeface="ＭＳ Ｐゴシック" panose="020B0600070205080204" pitchFamily="50" charset="-128"/>
              </a:rPr>
              <a:t>2. </a:t>
            </a:r>
            <a:r>
              <a:rPr lang="ja-JP" altLang="en-US" dirty="0">
                <a:latin typeface="ＭＳ Ｐゴシック" panose="020B0600070205080204" pitchFamily="50" charset="-128"/>
                <a:ea typeface="ＭＳ Ｐゴシック" panose="020B0600070205080204" pitchFamily="50" charset="-128"/>
              </a:rPr>
              <a:t>位置情報追跡機能</a:t>
            </a:r>
          </a:p>
          <a:p>
            <a:pPr marL="0" indent="0">
              <a:buNone/>
            </a:pPr>
            <a:r>
              <a:rPr lang="ja-JP" altLang="en-US" dirty="0">
                <a:latin typeface="ＭＳ Ｐゴシック" panose="020B0600070205080204" pitchFamily="50" charset="-128"/>
                <a:ea typeface="ＭＳ Ｐゴシック" panose="020B0600070205080204" pitchFamily="50" charset="-128"/>
              </a:rPr>
              <a:t>   </a:t>
            </a:r>
            <a:r>
              <a:rPr lang="en-US" altLang="ja-JP" dirty="0">
                <a:latin typeface="ＭＳ Ｐゴシック" panose="020B0600070205080204" pitchFamily="50" charset="-128"/>
                <a:ea typeface="ＭＳ Ｐゴシック" panose="020B0600070205080204" pitchFamily="50" charset="-128"/>
              </a:rPr>
              <a:t>- </a:t>
            </a:r>
            <a:r>
              <a:rPr lang="ja-JP" altLang="en-US" dirty="0">
                <a:latin typeface="ＭＳ Ｐゴシック" panose="020B0600070205080204" pitchFamily="50" charset="-128"/>
                <a:ea typeface="ＭＳ Ｐゴシック" panose="020B0600070205080204" pitchFamily="50" charset="-128"/>
              </a:rPr>
              <a:t>リアルタイムで現在位置を取得</a:t>
            </a:r>
          </a:p>
          <a:p>
            <a:pPr marL="0" indent="0">
              <a:buNone/>
            </a:pPr>
            <a:r>
              <a:rPr lang="ja-JP" altLang="en-US" dirty="0">
                <a:latin typeface="ＭＳ Ｐゴシック" panose="020B0600070205080204" pitchFamily="50" charset="-128"/>
                <a:ea typeface="ＭＳ Ｐゴシック" panose="020B0600070205080204" pitchFamily="50" charset="-128"/>
              </a:rPr>
              <a:t>   </a:t>
            </a:r>
            <a:r>
              <a:rPr lang="en-US" altLang="ja-JP" dirty="0">
                <a:latin typeface="ＭＳ Ｐゴシック" panose="020B0600070205080204" pitchFamily="50" charset="-128"/>
                <a:ea typeface="ＭＳ Ｐゴシック" panose="020B0600070205080204" pitchFamily="50" charset="-128"/>
              </a:rPr>
              <a:t>- </a:t>
            </a:r>
            <a:r>
              <a:rPr lang="ja-JP" altLang="en-US" dirty="0">
                <a:latin typeface="ＭＳ Ｐゴシック" panose="020B0600070205080204" pitchFamily="50" charset="-128"/>
                <a:ea typeface="ＭＳ Ｐゴシック" panose="020B0600070205080204" pitchFamily="50" charset="-128"/>
              </a:rPr>
              <a:t>目的地までの距離を計算</a:t>
            </a:r>
          </a:p>
          <a:p>
            <a:pPr marL="0" indent="0">
              <a:buNone/>
            </a:pPr>
            <a:r>
              <a:rPr lang="ja-JP" altLang="en-US" dirty="0">
                <a:latin typeface="ＭＳ Ｐゴシック" panose="020B0600070205080204" pitchFamily="50" charset="-128"/>
                <a:ea typeface="ＭＳ Ｐゴシック" panose="020B0600070205080204" pitchFamily="50" charset="-128"/>
              </a:rPr>
              <a:t>   </a:t>
            </a:r>
            <a:r>
              <a:rPr lang="en-US" altLang="ja-JP" dirty="0">
                <a:latin typeface="ＭＳ Ｐゴシック" panose="020B0600070205080204" pitchFamily="50" charset="-128"/>
                <a:ea typeface="ＭＳ Ｐゴシック" panose="020B0600070205080204" pitchFamily="50" charset="-128"/>
              </a:rPr>
              <a:t>- </a:t>
            </a:r>
            <a:r>
              <a:rPr lang="ja-JP" altLang="en-US" dirty="0">
                <a:latin typeface="ＭＳ Ｐゴシック" panose="020B0600070205080204" pitchFamily="50" charset="-128"/>
                <a:ea typeface="ＭＳ Ｐゴシック" panose="020B0600070205080204" pitchFamily="50" charset="-128"/>
              </a:rPr>
              <a:t>到着予測時間を表示</a:t>
            </a:r>
          </a:p>
          <a:p>
            <a:endParaRPr lang="ja-JP" altLang="en-US" dirty="0">
              <a:latin typeface="ＭＳ Ｐゴシック" panose="020B0600070205080204" pitchFamily="50" charset="-128"/>
              <a:ea typeface="ＭＳ Ｐゴシック" panose="020B0600070205080204" pitchFamily="50" charset="-128"/>
            </a:endParaRPr>
          </a:p>
        </p:txBody>
      </p:sp>
      <p:pic>
        <p:nvPicPr>
          <p:cNvPr id="5" name="図 4">
            <a:extLst>
              <a:ext uri="{FF2B5EF4-FFF2-40B4-BE49-F238E27FC236}">
                <a16:creationId xmlns:a16="http://schemas.microsoft.com/office/drawing/2014/main" id="{185F1FDC-E698-466D-A9F0-32B6DFF053F5}"/>
              </a:ext>
            </a:extLst>
          </p:cNvPr>
          <p:cNvPicPr>
            <a:picLocks noChangeAspect="1"/>
          </p:cNvPicPr>
          <p:nvPr/>
        </p:nvPicPr>
        <p:blipFill>
          <a:blip r:embed="rId3"/>
          <a:stretch>
            <a:fillRect/>
          </a:stretch>
        </p:blipFill>
        <p:spPr>
          <a:xfrm>
            <a:off x="6951672" y="1692391"/>
            <a:ext cx="4082379" cy="50935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69891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5608D6-35E6-49C0-A7BE-0A3A1AD3EE0B}"/>
              </a:ext>
            </a:extLst>
          </p:cNvPr>
          <p:cNvSpPr>
            <a:spLocks noGrp="1"/>
          </p:cNvSpPr>
          <p:nvPr>
            <p:ph type="title"/>
          </p:nvPr>
        </p:nvSpPr>
        <p:spPr>
          <a:xfrm>
            <a:off x="0" y="0"/>
            <a:ext cx="12192000" cy="1429406"/>
          </a:xfrm>
          <a:solidFill>
            <a:srgbClr val="ACD6D9"/>
          </a:solidFill>
        </p:spPr>
        <p:txBody>
          <a:bodyPr/>
          <a:lstStyle/>
          <a:p>
            <a:r>
              <a:rPr kumimoji="1" lang="ja-JP" altLang="en-US" dirty="0"/>
              <a:t>　</a:t>
            </a:r>
            <a:r>
              <a:rPr lang="ja-JP" altLang="en-US" sz="6000" b="1" dirty="0">
                <a:solidFill>
                  <a:schemeClr val="bg1"/>
                </a:solidFill>
                <a:latin typeface="ＭＳ ゴシック" panose="020B0609070205080204" pitchFamily="49" charset="-128"/>
                <a:ea typeface="ＭＳ ゴシック" panose="020B0609070205080204" pitchFamily="49" charset="-128"/>
              </a:rPr>
              <a:t>システム概要</a:t>
            </a:r>
            <a:endParaRPr kumimoji="1" lang="ja-JP" altLang="en-US" sz="6000" dirty="0">
              <a:solidFill>
                <a:schemeClr val="bg1"/>
              </a:solidFill>
              <a:latin typeface="ＭＳ ゴシック" panose="020B0609070205080204" pitchFamily="49" charset="-128"/>
              <a:ea typeface="ＭＳ ゴシック" panose="020B0609070205080204" pitchFamily="49" charset="-128"/>
            </a:endParaRPr>
          </a:p>
        </p:txBody>
      </p:sp>
      <p:sp>
        <p:nvSpPr>
          <p:cNvPr id="8" name="テキスト ボックス 7">
            <a:extLst>
              <a:ext uri="{FF2B5EF4-FFF2-40B4-BE49-F238E27FC236}">
                <a16:creationId xmlns:a16="http://schemas.microsoft.com/office/drawing/2014/main" id="{E43D33D5-2B03-43BB-BD32-C0CE539C082B}"/>
              </a:ext>
            </a:extLst>
          </p:cNvPr>
          <p:cNvSpPr txBox="1"/>
          <p:nvPr/>
        </p:nvSpPr>
        <p:spPr>
          <a:xfrm>
            <a:off x="267952" y="1999081"/>
            <a:ext cx="6882063" cy="3970318"/>
          </a:xfrm>
          <a:prstGeom prst="rect">
            <a:avLst/>
          </a:prstGeom>
          <a:noFill/>
        </p:spPr>
        <p:txBody>
          <a:bodyPr wrap="square">
            <a:spAutoFit/>
          </a:bodyPr>
          <a:lstStyle/>
          <a:p>
            <a:r>
              <a:rPr lang="en-US" altLang="ja-JP" sz="2800" dirty="0">
                <a:latin typeface="ＭＳ Ｐゴシック" panose="020B0600070205080204" pitchFamily="50" charset="-128"/>
                <a:ea typeface="ＭＳ Ｐゴシック" panose="020B0600070205080204" pitchFamily="50" charset="-128"/>
              </a:rPr>
              <a:t>3. </a:t>
            </a:r>
            <a:r>
              <a:rPr lang="ja-JP" altLang="en-US" sz="2800" dirty="0">
                <a:latin typeface="ＭＳ Ｐゴシック" panose="020B0600070205080204" pitchFamily="50" charset="-128"/>
                <a:ea typeface="ＭＳ Ｐゴシック" panose="020B0600070205080204" pitchFamily="50" charset="-128"/>
              </a:rPr>
              <a:t>課金システム</a:t>
            </a:r>
          </a:p>
          <a:p>
            <a:r>
              <a:rPr lang="ja-JP" altLang="en-US" sz="2800" dirty="0">
                <a:latin typeface="ＭＳ Ｐゴシック" panose="020B0600070205080204" pitchFamily="50" charset="-128"/>
                <a:ea typeface="ＭＳ Ｐゴシック" panose="020B0600070205080204" pitchFamily="50" charset="-128"/>
              </a:rPr>
              <a:t>   </a:t>
            </a:r>
            <a:r>
              <a:rPr lang="en-US" altLang="ja-JP" sz="2800" dirty="0">
                <a:latin typeface="ＭＳ Ｐゴシック" panose="020B0600070205080204" pitchFamily="50" charset="-128"/>
                <a:ea typeface="ＭＳ Ｐゴシック" panose="020B0600070205080204" pitchFamily="50" charset="-128"/>
              </a:rPr>
              <a:t>- </a:t>
            </a:r>
            <a:r>
              <a:rPr lang="ja-JP" altLang="en-US" sz="2800" dirty="0">
                <a:latin typeface="ＭＳ Ｐゴシック" panose="020B0600070205080204" pitchFamily="50" charset="-128"/>
                <a:ea typeface="ＭＳ Ｐゴシック" panose="020B0600070205080204" pitchFamily="50" charset="-128"/>
              </a:rPr>
              <a:t>遅刻した場合、設定した金額が課金される</a:t>
            </a:r>
          </a:p>
          <a:p>
            <a:r>
              <a:rPr lang="ja-JP" altLang="en-US" sz="2800" dirty="0">
                <a:latin typeface="ＭＳ Ｐゴシック" panose="020B0600070205080204" pitchFamily="50" charset="-128"/>
                <a:ea typeface="ＭＳ Ｐゴシック" panose="020B0600070205080204" pitchFamily="50" charset="-128"/>
              </a:rPr>
              <a:t>   </a:t>
            </a:r>
            <a:r>
              <a:rPr lang="en-US" altLang="ja-JP" sz="2800" dirty="0">
                <a:latin typeface="ＭＳ Ｐゴシック" panose="020B0600070205080204" pitchFamily="50" charset="-128"/>
                <a:ea typeface="ＭＳ Ｐゴシック" panose="020B0600070205080204" pitchFamily="50" charset="-128"/>
              </a:rPr>
              <a:t>- </a:t>
            </a:r>
            <a:r>
              <a:rPr lang="ja-JP" altLang="en-US" sz="2800" dirty="0">
                <a:latin typeface="ＭＳ Ｐゴシック" panose="020B0600070205080204" pitchFamily="50" charset="-128"/>
                <a:ea typeface="ＭＳ Ｐゴシック" panose="020B0600070205080204" pitchFamily="50" charset="-128"/>
              </a:rPr>
              <a:t>到着した場合、課金を阻止（お金はかからない）</a:t>
            </a:r>
          </a:p>
          <a:p>
            <a:endParaRPr lang="ja-JP" altLang="en-US" sz="2800" dirty="0">
              <a:latin typeface="ＭＳ Ｐゴシック" panose="020B0600070205080204" pitchFamily="50" charset="-128"/>
              <a:ea typeface="ＭＳ Ｐゴシック" panose="020B0600070205080204" pitchFamily="50" charset="-128"/>
            </a:endParaRPr>
          </a:p>
          <a:p>
            <a:r>
              <a:rPr lang="en-US" altLang="ja-JP" sz="2800" dirty="0">
                <a:latin typeface="ＭＳ Ｐゴシック" panose="020B0600070205080204" pitchFamily="50" charset="-128"/>
                <a:ea typeface="ＭＳ Ｐゴシック" panose="020B0600070205080204" pitchFamily="50" charset="-128"/>
              </a:rPr>
              <a:t>4. </a:t>
            </a:r>
            <a:r>
              <a:rPr lang="ja-JP" altLang="en-US" sz="2800" dirty="0">
                <a:latin typeface="ＭＳ Ｐゴシック" panose="020B0600070205080204" pitchFamily="50" charset="-128"/>
                <a:ea typeface="ＭＳ Ｐゴシック" panose="020B0600070205080204" pitchFamily="50" charset="-128"/>
              </a:rPr>
              <a:t>統計・管理機能</a:t>
            </a:r>
          </a:p>
          <a:p>
            <a:r>
              <a:rPr lang="ja-JP" altLang="en-US" sz="2800" dirty="0">
                <a:latin typeface="ＭＳ Ｐゴシック" panose="020B0600070205080204" pitchFamily="50" charset="-128"/>
                <a:ea typeface="ＭＳ Ｐゴシック" panose="020B0600070205080204" pitchFamily="50" charset="-128"/>
              </a:rPr>
              <a:t>   </a:t>
            </a:r>
            <a:r>
              <a:rPr lang="en-US" altLang="ja-JP" sz="2800" dirty="0">
                <a:latin typeface="ＭＳ Ｐゴシック" panose="020B0600070205080204" pitchFamily="50" charset="-128"/>
                <a:ea typeface="ＭＳ Ｐゴシック" panose="020B0600070205080204" pitchFamily="50" charset="-128"/>
              </a:rPr>
              <a:t>- </a:t>
            </a:r>
            <a:r>
              <a:rPr lang="ja-JP" altLang="en-US" sz="2800" dirty="0">
                <a:latin typeface="ＭＳ Ｐゴシック" panose="020B0600070205080204" pitchFamily="50" charset="-128"/>
                <a:ea typeface="ＭＳ Ｐゴシック" panose="020B0600070205080204" pitchFamily="50" charset="-128"/>
              </a:rPr>
              <a:t>個人の遅刻履歴を確認</a:t>
            </a:r>
          </a:p>
          <a:p>
            <a:r>
              <a:rPr lang="ja-JP" altLang="en-US" sz="2800" dirty="0">
                <a:latin typeface="ＭＳ Ｐゴシック" panose="020B0600070205080204" pitchFamily="50" charset="-128"/>
                <a:ea typeface="ＭＳ Ｐゴシック" panose="020B0600070205080204" pitchFamily="50" charset="-128"/>
              </a:rPr>
              <a:t>   </a:t>
            </a:r>
            <a:r>
              <a:rPr lang="en-US" altLang="ja-JP" sz="2800" dirty="0">
                <a:latin typeface="ＭＳ Ｐゴシック" panose="020B0600070205080204" pitchFamily="50" charset="-128"/>
                <a:ea typeface="ＭＳ Ｐゴシック" panose="020B0600070205080204" pitchFamily="50" charset="-128"/>
              </a:rPr>
              <a:t>- </a:t>
            </a:r>
            <a:r>
              <a:rPr lang="ja-JP" altLang="en-US" sz="2800" dirty="0">
                <a:latin typeface="ＭＳ Ｐゴシック" panose="020B0600070205080204" pitchFamily="50" charset="-128"/>
                <a:ea typeface="ＭＳ Ｐゴシック" panose="020B0600070205080204" pitchFamily="50" charset="-128"/>
              </a:rPr>
              <a:t>管理者ダッシュボードで全体統計を確認</a:t>
            </a:r>
          </a:p>
        </p:txBody>
      </p:sp>
      <p:pic>
        <p:nvPicPr>
          <p:cNvPr id="7" name="図 6">
            <a:extLst>
              <a:ext uri="{FF2B5EF4-FFF2-40B4-BE49-F238E27FC236}">
                <a16:creationId xmlns:a16="http://schemas.microsoft.com/office/drawing/2014/main" id="{CBFE5612-C11C-4E87-9328-53062783C251}"/>
              </a:ext>
            </a:extLst>
          </p:cNvPr>
          <p:cNvPicPr>
            <a:picLocks noChangeAspect="1"/>
          </p:cNvPicPr>
          <p:nvPr/>
        </p:nvPicPr>
        <p:blipFill rotWithShape="1">
          <a:blip r:embed="rId3">
            <a:extLst>
              <a:ext uri="{28A0092B-C50C-407E-A947-70E740481C1C}">
                <a14:useLocalDpi xmlns:a14="http://schemas.microsoft.com/office/drawing/2010/main" val="0"/>
              </a:ext>
            </a:extLst>
          </a:blip>
          <a:srcRect l="6187" t="10371" r="3071" b="19182"/>
          <a:stretch/>
        </p:blipFill>
        <p:spPr>
          <a:xfrm>
            <a:off x="7942596" y="1581804"/>
            <a:ext cx="3138085" cy="52761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20697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5608D6-35E6-49C0-A7BE-0A3A1AD3EE0B}"/>
              </a:ext>
            </a:extLst>
          </p:cNvPr>
          <p:cNvSpPr>
            <a:spLocks noGrp="1"/>
          </p:cNvSpPr>
          <p:nvPr>
            <p:ph type="title"/>
          </p:nvPr>
        </p:nvSpPr>
        <p:spPr>
          <a:xfrm>
            <a:off x="0" y="0"/>
            <a:ext cx="12192000" cy="1429406"/>
          </a:xfrm>
          <a:solidFill>
            <a:srgbClr val="ACD6D9"/>
          </a:solidFill>
        </p:spPr>
        <p:txBody>
          <a:bodyPr/>
          <a:lstStyle/>
          <a:p>
            <a:r>
              <a:rPr kumimoji="1" lang="ja-JP" altLang="en-US" dirty="0"/>
              <a:t>　</a:t>
            </a:r>
            <a:r>
              <a:rPr lang="ja-JP" altLang="en-US" sz="6000" b="1" dirty="0">
                <a:solidFill>
                  <a:schemeClr val="bg1"/>
                </a:solidFill>
                <a:latin typeface="ＭＳ ゴシック" panose="020B0609070205080204" pitchFamily="49" charset="-128"/>
                <a:ea typeface="ＭＳ ゴシック" panose="020B0609070205080204" pitchFamily="49" charset="-128"/>
              </a:rPr>
              <a:t>システム概要</a:t>
            </a:r>
            <a:endParaRPr kumimoji="1" lang="ja-JP" altLang="en-US" sz="6000" dirty="0">
              <a:solidFill>
                <a:schemeClr val="bg1"/>
              </a:solidFill>
              <a:latin typeface="ＭＳ ゴシック" panose="020B0609070205080204" pitchFamily="49" charset="-128"/>
              <a:ea typeface="ＭＳ ゴシック" panose="020B0609070205080204" pitchFamily="49" charset="-128"/>
            </a:endParaRPr>
          </a:p>
        </p:txBody>
      </p:sp>
      <p:sp>
        <p:nvSpPr>
          <p:cNvPr id="4" name="コンテンツ プレースホルダー 3">
            <a:extLst>
              <a:ext uri="{FF2B5EF4-FFF2-40B4-BE49-F238E27FC236}">
                <a16:creationId xmlns:a16="http://schemas.microsoft.com/office/drawing/2014/main" id="{516FC35F-E067-41D4-A0DB-2F35299229D8}"/>
              </a:ext>
            </a:extLst>
          </p:cNvPr>
          <p:cNvSpPr>
            <a:spLocks noGrp="1"/>
          </p:cNvSpPr>
          <p:nvPr>
            <p:ph idx="1"/>
          </p:nvPr>
        </p:nvSpPr>
        <p:spPr>
          <a:xfrm>
            <a:off x="0" y="1692391"/>
            <a:ext cx="5642811" cy="4783722"/>
          </a:xfrm>
        </p:spPr>
        <p:txBody>
          <a:bodyPr>
            <a:noAutofit/>
          </a:bodyPr>
          <a:lstStyle/>
          <a:p>
            <a:pPr marL="0" indent="0">
              <a:buNone/>
            </a:pPr>
            <a:r>
              <a:rPr lang="ja-JP" altLang="en-US" dirty="0">
                <a:latin typeface="ＭＳ Ｐゴシック" panose="020B0600070205080204" pitchFamily="50" charset="-128"/>
                <a:ea typeface="ＭＳ Ｐゴシック" panose="020B0600070205080204" pitchFamily="50" charset="-128"/>
              </a:rPr>
              <a:t>フロントエンド</a:t>
            </a:r>
          </a:p>
          <a:p>
            <a:pPr marL="0" indent="0">
              <a:buNone/>
            </a:pPr>
            <a:r>
              <a:rPr lang="en-US" altLang="ja-JP" dirty="0">
                <a:latin typeface="ＭＳ Ｐゴシック" panose="020B0600070205080204" pitchFamily="50" charset="-128"/>
                <a:ea typeface="ＭＳ Ｐゴシック" panose="020B0600070205080204" pitchFamily="50" charset="-128"/>
              </a:rPr>
              <a:t>- HTML / CSS / JavaScript</a:t>
            </a:r>
            <a:endParaRPr lang="ja-JP" altLang="en-US" dirty="0">
              <a:latin typeface="ＭＳ Ｐゴシック" panose="020B0600070205080204" pitchFamily="50" charset="-128"/>
              <a:ea typeface="ＭＳ Ｐゴシック" panose="020B0600070205080204" pitchFamily="50" charset="-128"/>
            </a:endParaRPr>
          </a:p>
          <a:p>
            <a:pPr>
              <a:buFontTx/>
              <a:buChar char="-"/>
            </a:pPr>
            <a:r>
              <a:rPr lang="ja-JP" altLang="en-US" dirty="0">
                <a:latin typeface="ＭＳ Ｐゴシック" panose="020B0600070205080204" pitchFamily="50" charset="-128"/>
                <a:ea typeface="ＭＳ Ｐゴシック" panose="020B0600070205080204" pitchFamily="50" charset="-128"/>
              </a:rPr>
              <a:t>レスポンシブデザイン</a:t>
            </a:r>
            <a:endParaRPr lang="en-US" altLang="ja-JP" dirty="0">
              <a:latin typeface="ＭＳ Ｐゴシック" panose="020B0600070205080204" pitchFamily="50" charset="-128"/>
              <a:ea typeface="ＭＳ Ｐゴシック" panose="020B0600070205080204" pitchFamily="50" charset="-128"/>
            </a:endParaRPr>
          </a:p>
          <a:p>
            <a:pPr marL="0" indent="0">
              <a:buNone/>
            </a:pPr>
            <a:r>
              <a:rPr lang="ja-JP" altLang="en-US" dirty="0">
                <a:latin typeface="ＭＳ Ｐゴシック" panose="020B0600070205080204" pitchFamily="50" charset="-128"/>
                <a:ea typeface="ＭＳ Ｐゴシック" panose="020B0600070205080204" pitchFamily="50" charset="-128"/>
              </a:rPr>
              <a:t>　　（スマートフォン対応）</a:t>
            </a:r>
          </a:p>
          <a:p>
            <a:pPr marL="0" indent="0">
              <a:buNone/>
            </a:pPr>
            <a:r>
              <a:rPr lang="ja-JP" altLang="en-US" sz="2800" dirty="0">
                <a:latin typeface="ＭＳ Ｐゴシック" panose="020B0600070205080204" pitchFamily="50" charset="-128"/>
                <a:ea typeface="ＭＳ Ｐゴシック" panose="020B0600070205080204" pitchFamily="50" charset="-128"/>
              </a:rPr>
              <a:t>外部</a:t>
            </a:r>
            <a:r>
              <a:rPr lang="en-US" altLang="ja-JP" sz="2800" dirty="0">
                <a:latin typeface="ＭＳ Ｐゴシック" panose="020B0600070205080204" pitchFamily="50" charset="-128"/>
                <a:ea typeface="ＭＳ Ｐゴシック" panose="020B0600070205080204" pitchFamily="50" charset="-128"/>
              </a:rPr>
              <a:t>API</a:t>
            </a:r>
          </a:p>
          <a:p>
            <a:pPr marL="0" indent="0">
              <a:buNone/>
            </a:pPr>
            <a:r>
              <a:rPr lang="en-US" altLang="ja-JP" sz="2800" dirty="0">
                <a:latin typeface="ＭＳ Ｐゴシック" panose="020B0600070205080204" pitchFamily="50" charset="-128"/>
                <a:ea typeface="ＭＳ Ｐゴシック" panose="020B0600070205080204" pitchFamily="50" charset="-128"/>
              </a:rPr>
              <a:t>Google Maps JavaScript API: </a:t>
            </a:r>
          </a:p>
          <a:p>
            <a:pPr marL="0" indent="0">
              <a:buNone/>
            </a:pPr>
            <a:r>
              <a:rPr lang="ja-JP" altLang="en-US" sz="2800" dirty="0">
                <a:latin typeface="ＭＳ Ｐゴシック" panose="020B0600070205080204" pitchFamily="50" charset="-128"/>
                <a:ea typeface="ＭＳ Ｐゴシック" panose="020B0600070205080204" pitchFamily="50" charset="-128"/>
              </a:rPr>
              <a:t>地図表示、位置検索、距離計算</a:t>
            </a:r>
            <a:endParaRPr lang="en-US" altLang="ja-JP" sz="2800" dirty="0">
              <a:latin typeface="ＭＳ Ｐゴシック" panose="020B0600070205080204" pitchFamily="50" charset="-128"/>
              <a:ea typeface="ＭＳ Ｐゴシック" panose="020B0600070205080204" pitchFamily="50" charset="-128"/>
            </a:endParaRPr>
          </a:p>
          <a:p>
            <a:pPr marL="0" indent="0">
              <a:buNone/>
            </a:pPr>
            <a:endParaRPr lang="ja-JP" altLang="en-US" dirty="0">
              <a:latin typeface="ＭＳ Ｐゴシック" panose="020B0600070205080204" pitchFamily="50" charset="-128"/>
              <a:ea typeface="ＭＳ Ｐゴシック" panose="020B0600070205080204" pitchFamily="50" charset="-128"/>
            </a:endParaRPr>
          </a:p>
        </p:txBody>
      </p:sp>
      <p:pic>
        <p:nvPicPr>
          <p:cNvPr id="5" name="図 4">
            <a:extLst>
              <a:ext uri="{FF2B5EF4-FFF2-40B4-BE49-F238E27FC236}">
                <a16:creationId xmlns:a16="http://schemas.microsoft.com/office/drawing/2014/main" id="{DDA16F2C-9078-494C-BECB-76333240C1E8}"/>
              </a:ext>
            </a:extLst>
          </p:cNvPr>
          <p:cNvPicPr>
            <a:picLocks noChangeAspect="1"/>
          </p:cNvPicPr>
          <p:nvPr/>
        </p:nvPicPr>
        <p:blipFill>
          <a:blip r:embed="rId3"/>
          <a:stretch>
            <a:fillRect/>
          </a:stretch>
        </p:blipFill>
        <p:spPr>
          <a:xfrm>
            <a:off x="7174031" y="1638871"/>
            <a:ext cx="3737809" cy="50608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07149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5608D6-35E6-49C0-A7BE-0A3A1AD3EE0B}"/>
              </a:ext>
            </a:extLst>
          </p:cNvPr>
          <p:cNvSpPr>
            <a:spLocks noGrp="1"/>
          </p:cNvSpPr>
          <p:nvPr>
            <p:ph type="title"/>
          </p:nvPr>
        </p:nvSpPr>
        <p:spPr>
          <a:xfrm>
            <a:off x="0" y="0"/>
            <a:ext cx="12192000" cy="1429406"/>
          </a:xfrm>
          <a:solidFill>
            <a:srgbClr val="ACD6D9"/>
          </a:solidFill>
        </p:spPr>
        <p:txBody>
          <a:bodyPr/>
          <a:lstStyle/>
          <a:p>
            <a:r>
              <a:rPr kumimoji="1" lang="ja-JP" altLang="en-US" dirty="0"/>
              <a:t>　</a:t>
            </a:r>
            <a:r>
              <a:rPr lang="ja-JP" altLang="en-US" sz="6000" b="1" dirty="0">
                <a:solidFill>
                  <a:schemeClr val="bg1"/>
                </a:solidFill>
                <a:latin typeface="ＭＳ ゴシック" panose="020B0609070205080204" pitchFamily="49" charset="-128"/>
                <a:ea typeface="ＭＳ ゴシック" panose="020B0609070205080204" pitchFamily="49" charset="-128"/>
              </a:rPr>
              <a:t>システム概要</a:t>
            </a:r>
            <a:endParaRPr kumimoji="1" lang="ja-JP" altLang="en-US" sz="6000" dirty="0">
              <a:solidFill>
                <a:schemeClr val="bg1"/>
              </a:solidFill>
              <a:latin typeface="ＭＳ ゴシック" panose="020B0609070205080204" pitchFamily="49" charset="-128"/>
              <a:ea typeface="ＭＳ ゴシック" panose="020B0609070205080204" pitchFamily="49" charset="-128"/>
            </a:endParaRPr>
          </a:p>
        </p:txBody>
      </p:sp>
      <p:sp>
        <p:nvSpPr>
          <p:cNvPr id="8" name="テキスト ボックス 7">
            <a:extLst>
              <a:ext uri="{FF2B5EF4-FFF2-40B4-BE49-F238E27FC236}">
                <a16:creationId xmlns:a16="http://schemas.microsoft.com/office/drawing/2014/main" id="{E43D33D5-2B03-43BB-BD32-C0CE539C082B}"/>
              </a:ext>
            </a:extLst>
          </p:cNvPr>
          <p:cNvSpPr txBox="1"/>
          <p:nvPr/>
        </p:nvSpPr>
        <p:spPr>
          <a:xfrm>
            <a:off x="242136" y="2092441"/>
            <a:ext cx="6882063" cy="3970318"/>
          </a:xfrm>
          <a:prstGeom prst="rect">
            <a:avLst/>
          </a:prstGeom>
          <a:noFill/>
        </p:spPr>
        <p:txBody>
          <a:bodyPr wrap="square">
            <a:spAutoFit/>
          </a:bodyPr>
          <a:lstStyle/>
          <a:p>
            <a:pPr marL="0" indent="0">
              <a:buNone/>
            </a:pPr>
            <a:r>
              <a:rPr lang="ja-JP" altLang="en-US" sz="2800" dirty="0">
                <a:latin typeface="ＭＳ Ｐゴシック" panose="020B0600070205080204" pitchFamily="50" charset="-128"/>
                <a:ea typeface="ＭＳ Ｐゴシック" panose="020B0600070205080204" pitchFamily="50" charset="-128"/>
              </a:rPr>
              <a:t>バックエンド・データベース</a:t>
            </a:r>
          </a:p>
          <a:p>
            <a:pPr>
              <a:buFontTx/>
              <a:buChar char="-"/>
            </a:pPr>
            <a:r>
              <a:rPr lang="en-US" altLang="ja-JP" sz="2800" dirty="0">
                <a:latin typeface="ＭＳ Ｐゴシック" panose="020B0600070205080204" pitchFamily="50" charset="-128"/>
                <a:ea typeface="ＭＳ Ｐゴシック" panose="020B0600070205080204" pitchFamily="50" charset="-128"/>
              </a:rPr>
              <a:t>Firebase Authentication: </a:t>
            </a:r>
          </a:p>
          <a:p>
            <a:pPr marL="0" indent="0">
              <a:buNone/>
            </a:pPr>
            <a:r>
              <a:rPr lang="ja-JP" altLang="en-US" sz="2800" dirty="0">
                <a:latin typeface="ＭＳ Ｐゴシック" panose="020B0600070205080204" pitchFamily="50" charset="-128"/>
                <a:ea typeface="ＭＳ Ｐゴシック" panose="020B0600070205080204" pitchFamily="50" charset="-128"/>
              </a:rPr>
              <a:t>ユーザー認証（</a:t>
            </a:r>
            <a:r>
              <a:rPr lang="en-US" altLang="ja-JP" sz="2800" dirty="0">
                <a:latin typeface="ＭＳ Ｐゴシック" panose="020B0600070205080204" pitchFamily="50" charset="-128"/>
                <a:ea typeface="ＭＳ Ｐゴシック" panose="020B0600070205080204" pitchFamily="50" charset="-128"/>
              </a:rPr>
              <a:t>Google Sign-In</a:t>
            </a:r>
            <a:r>
              <a:rPr lang="ja-JP" altLang="en-US" sz="2800" dirty="0">
                <a:latin typeface="ＭＳ Ｐゴシック" panose="020B0600070205080204" pitchFamily="50" charset="-128"/>
                <a:ea typeface="ＭＳ Ｐゴシック" panose="020B0600070205080204" pitchFamily="50" charset="-128"/>
              </a:rPr>
              <a:t>対応）</a:t>
            </a:r>
          </a:p>
          <a:p>
            <a:pPr marL="0" indent="0">
              <a:buNone/>
            </a:pPr>
            <a:r>
              <a:rPr lang="en-US" altLang="ja-JP" sz="2800" dirty="0">
                <a:latin typeface="ＭＳ Ｐゴシック" panose="020B0600070205080204" pitchFamily="50" charset="-128"/>
                <a:ea typeface="ＭＳ Ｐゴシック" panose="020B0600070205080204" pitchFamily="50" charset="-128"/>
              </a:rPr>
              <a:t>- Firebase </a:t>
            </a:r>
            <a:r>
              <a:rPr lang="en-US" altLang="ja-JP" sz="2800" dirty="0" err="1">
                <a:latin typeface="ＭＳ Ｐゴシック" panose="020B0600070205080204" pitchFamily="50" charset="-128"/>
                <a:ea typeface="ＭＳ Ｐゴシック" panose="020B0600070205080204" pitchFamily="50" charset="-128"/>
              </a:rPr>
              <a:t>Firestore</a:t>
            </a:r>
            <a:r>
              <a:rPr lang="en-US" altLang="ja-JP" sz="2800" dirty="0">
                <a:latin typeface="ＭＳ Ｐゴシック" panose="020B0600070205080204" pitchFamily="50" charset="-128"/>
                <a:ea typeface="ＭＳ Ｐゴシック" panose="020B0600070205080204" pitchFamily="50" charset="-128"/>
              </a:rPr>
              <a:t>: -</a:t>
            </a:r>
            <a:endParaRPr lang="ja-JP" altLang="en-US" sz="2800" dirty="0">
              <a:latin typeface="ＭＳ Ｐゴシック" panose="020B0600070205080204" pitchFamily="50" charset="-128"/>
              <a:ea typeface="ＭＳ Ｐゴシック" panose="020B0600070205080204" pitchFamily="50" charset="-128"/>
            </a:endParaRPr>
          </a:p>
          <a:p>
            <a:pPr marL="0" indent="0">
              <a:buNone/>
            </a:pPr>
            <a:r>
              <a:rPr lang="ja-JP" altLang="en-US" sz="2800" dirty="0">
                <a:latin typeface="ＭＳ Ｐゴシック" panose="020B0600070205080204" pitchFamily="50" charset="-128"/>
                <a:ea typeface="ＭＳ Ｐゴシック" panose="020B0600070205080204" pitchFamily="50" charset="-128"/>
              </a:rPr>
              <a:t>クラウドデータベース</a:t>
            </a:r>
          </a:p>
          <a:p>
            <a:pPr marL="0" indent="0">
              <a:buNone/>
            </a:pPr>
            <a:r>
              <a:rPr lang="ja-JP" altLang="en-US" sz="2800" dirty="0">
                <a:latin typeface="ＭＳ Ｐゴシック" panose="020B0600070205080204" pitchFamily="50" charset="-128"/>
                <a:ea typeface="ＭＳ Ｐゴシック" panose="020B0600070205080204" pitchFamily="50" charset="-128"/>
              </a:rPr>
              <a:t>  </a:t>
            </a:r>
            <a:r>
              <a:rPr lang="en-US" altLang="ja-JP" sz="2800" dirty="0">
                <a:latin typeface="ＭＳ Ｐゴシック" panose="020B0600070205080204" pitchFamily="50" charset="-128"/>
                <a:ea typeface="ＭＳ Ｐゴシック" panose="020B0600070205080204" pitchFamily="50" charset="-128"/>
              </a:rPr>
              <a:t>- </a:t>
            </a:r>
            <a:r>
              <a:rPr lang="ja-JP" altLang="en-US" sz="2800" dirty="0">
                <a:latin typeface="ＭＳ Ｐゴシック" panose="020B0600070205080204" pitchFamily="50" charset="-128"/>
                <a:ea typeface="ＭＳ Ｐゴシック" panose="020B0600070205080204" pitchFamily="50" charset="-128"/>
              </a:rPr>
              <a:t>予定データ、位置情報履歴、</a:t>
            </a:r>
            <a:endParaRPr lang="en-US" altLang="ja-JP" sz="2800" dirty="0">
              <a:latin typeface="ＭＳ Ｐゴシック" panose="020B0600070205080204" pitchFamily="50" charset="-128"/>
              <a:ea typeface="ＭＳ Ｐゴシック" panose="020B0600070205080204" pitchFamily="50" charset="-128"/>
            </a:endParaRPr>
          </a:p>
          <a:p>
            <a:pPr marL="0" indent="0">
              <a:buNone/>
            </a:pPr>
            <a:r>
              <a:rPr lang="ja-JP" altLang="en-US" sz="2800" dirty="0">
                <a:latin typeface="ＭＳ Ｐゴシック" panose="020B0600070205080204" pitchFamily="50" charset="-128"/>
                <a:ea typeface="ＭＳ Ｐゴシック" panose="020B0600070205080204" pitchFamily="50" charset="-128"/>
              </a:rPr>
              <a:t>　　　課金情報を保存</a:t>
            </a:r>
          </a:p>
          <a:p>
            <a:pPr marL="0" indent="0">
              <a:buNone/>
            </a:pPr>
            <a:r>
              <a:rPr lang="ja-JP" altLang="en-US" sz="2800" dirty="0">
                <a:latin typeface="ＭＳ Ｐゴシック" panose="020B0600070205080204" pitchFamily="50" charset="-128"/>
                <a:ea typeface="ＭＳ Ｐゴシック" panose="020B0600070205080204" pitchFamily="50" charset="-128"/>
              </a:rPr>
              <a:t>  </a:t>
            </a:r>
            <a:r>
              <a:rPr lang="en-US" altLang="ja-JP" sz="2800" dirty="0">
                <a:latin typeface="ＭＳ Ｐゴシック" panose="020B0600070205080204" pitchFamily="50" charset="-128"/>
                <a:ea typeface="ＭＳ Ｐゴシック" panose="020B0600070205080204" pitchFamily="50" charset="-128"/>
              </a:rPr>
              <a:t>- </a:t>
            </a:r>
            <a:r>
              <a:rPr lang="ja-JP" altLang="en-US" sz="2800" dirty="0">
                <a:latin typeface="ＭＳ Ｐゴシック" panose="020B0600070205080204" pitchFamily="50" charset="-128"/>
                <a:ea typeface="ＭＳ Ｐゴシック" panose="020B0600070205080204" pitchFamily="50" charset="-128"/>
              </a:rPr>
              <a:t>複数デバイス間でのデータ同期</a:t>
            </a:r>
          </a:p>
          <a:p>
            <a:pPr marL="0" indent="0">
              <a:buNone/>
            </a:pPr>
            <a:endParaRPr lang="ja-JP" altLang="en-US" sz="2800" dirty="0">
              <a:latin typeface="ＭＳ Ｐゴシック" panose="020B0600070205080204" pitchFamily="50" charset="-128"/>
              <a:ea typeface="ＭＳ Ｐゴシック" panose="020B0600070205080204" pitchFamily="50" charset="-128"/>
            </a:endParaRPr>
          </a:p>
        </p:txBody>
      </p:sp>
      <p:pic>
        <p:nvPicPr>
          <p:cNvPr id="7" name="図 6">
            <a:extLst>
              <a:ext uri="{FF2B5EF4-FFF2-40B4-BE49-F238E27FC236}">
                <a16:creationId xmlns:a16="http://schemas.microsoft.com/office/drawing/2014/main" id="{9D3134E3-B4B7-475F-88A8-A20A7A9E55DC}"/>
              </a:ext>
            </a:extLst>
          </p:cNvPr>
          <p:cNvPicPr>
            <a:picLocks noChangeAspect="1"/>
          </p:cNvPicPr>
          <p:nvPr/>
        </p:nvPicPr>
        <p:blipFill rotWithShape="1">
          <a:blip r:embed="rId3"/>
          <a:srcRect t="-1313" r="36485"/>
          <a:stretch/>
        </p:blipFill>
        <p:spPr>
          <a:xfrm>
            <a:off x="6096000" y="2827920"/>
            <a:ext cx="5966133" cy="24993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正方形/長方形 8">
            <a:extLst>
              <a:ext uri="{FF2B5EF4-FFF2-40B4-BE49-F238E27FC236}">
                <a16:creationId xmlns:a16="http://schemas.microsoft.com/office/drawing/2014/main" id="{340DFF6D-11DE-4530-947B-279F7633E7E5}"/>
              </a:ext>
            </a:extLst>
          </p:cNvPr>
          <p:cNvSpPr/>
          <p:nvPr/>
        </p:nvSpPr>
        <p:spPr>
          <a:xfrm>
            <a:off x="9296400" y="4419600"/>
            <a:ext cx="975360" cy="1981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0684CFC8-FD34-4176-ABD3-F432A325C13E}"/>
              </a:ext>
            </a:extLst>
          </p:cNvPr>
          <p:cNvSpPr/>
          <p:nvPr/>
        </p:nvSpPr>
        <p:spPr>
          <a:xfrm>
            <a:off x="9296400" y="4922520"/>
            <a:ext cx="975360" cy="1981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1685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5608D6-35E6-49C0-A7BE-0A3A1AD3EE0B}"/>
              </a:ext>
            </a:extLst>
          </p:cNvPr>
          <p:cNvSpPr>
            <a:spLocks noGrp="1"/>
          </p:cNvSpPr>
          <p:nvPr>
            <p:ph type="title"/>
          </p:nvPr>
        </p:nvSpPr>
        <p:spPr>
          <a:xfrm>
            <a:off x="0" y="0"/>
            <a:ext cx="12192000" cy="1429406"/>
          </a:xfrm>
          <a:solidFill>
            <a:srgbClr val="ACD6D9"/>
          </a:solidFill>
        </p:spPr>
        <p:txBody>
          <a:bodyPr/>
          <a:lstStyle/>
          <a:p>
            <a:r>
              <a:rPr kumimoji="1" lang="ja-JP" altLang="en-US" dirty="0"/>
              <a:t>　</a:t>
            </a:r>
            <a:r>
              <a:rPr kumimoji="1" lang="ja-JP" altLang="en-US" sz="6000" b="1" dirty="0">
                <a:solidFill>
                  <a:schemeClr val="bg1"/>
                </a:solidFill>
                <a:latin typeface="ＭＳ ゴシック" panose="020B0609070205080204" pitchFamily="49" charset="-128"/>
                <a:ea typeface="ＭＳ ゴシック" panose="020B0609070205080204" pitchFamily="49" charset="-128"/>
              </a:rPr>
              <a:t>アプリ内容</a:t>
            </a:r>
            <a:endParaRPr kumimoji="1" lang="ja-JP" altLang="en-US" sz="6000" dirty="0">
              <a:solidFill>
                <a:schemeClr val="bg1"/>
              </a:solidFill>
              <a:latin typeface="ＭＳ ゴシック" panose="020B0609070205080204" pitchFamily="49" charset="-128"/>
              <a:ea typeface="ＭＳ ゴシック" panose="020B0609070205080204" pitchFamily="49" charset="-128"/>
            </a:endParaRPr>
          </a:p>
        </p:txBody>
      </p:sp>
      <p:pic>
        <p:nvPicPr>
          <p:cNvPr id="6" name="コンテンツ プレースホルダー 5">
            <a:extLst>
              <a:ext uri="{FF2B5EF4-FFF2-40B4-BE49-F238E27FC236}">
                <a16:creationId xmlns:a16="http://schemas.microsoft.com/office/drawing/2014/main" id="{9B47FC4D-BDF9-4240-BB61-540262B505FD}"/>
              </a:ext>
            </a:extLst>
          </p:cNvPr>
          <p:cNvPicPr>
            <a:picLocks noGrp="1" noChangeAspect="1"/>
          </p:cNvPicPr>
          <p:nvPr>
            <p:ph idx="1"/>
          </p:nvPr>
        </p:nvPicPr>
        <p:blipFill rotWithShape="1">
          <a:blip r:embed="rId3"/>
          <a:srcRect l="2716" r="5419"/>
          <a:stretch/>
        </p:blipFill>
        <p:spPr>
          <a:xfrm>
            <a:off x="993854" y="1508179"/>
            <a:ext cx="4364209" cy="5277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図 8">
            <a:extLst>
              <a:ext uri="{FF2B5EF4-FFF2-40B4-BE49-F238E27FC236}">
                <a16:creationId xmlns:a16="http://schemas.microsoft.com/office/drawing/2014/main" id="{34776EBB-7E1C-4FC6-AD17-BEADECED1D69}"/>
              </a:ext>
            </a:extLst>
          </p:cNvPr>
          <p:cNvPicPr>
            <a:picLocks noChangeAspect="1"/>
          </p:cNvPicPr>
          <p:nvPr/>
        </p:nvPicPr>
        <p:blipFill>
          <a:blip r:embed="rId4"/>
          <a:stretch>
            <a:fillRect/>
          </a:stretch>
        </p:blipFill>
        <p:spPr>
          <a:xfrm>
            <a:off x="6250632" y="1509093"/>
            <a:ext cx="4229289" cy="52768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8583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5608D6-35E6-49C0-A7BE-0A3A1AD3EE0B}"/>
              </a:ext>
            </a:extLst>
          </p:cNvPr>
          <p:cNvSpPr>
            <a:spLocks noGrp="1"/>
          </p:cNvSpPr>
          <p:nvPr>
            <p:ph type="title"/>
          </p:nvPr>
        </p:nvSpPr>
        <p:spPr>
          <a:xfrm>
            <a:off x="0" y="0"/>
            <a:ext cx="12192000" cy="1429406"/>
          </a:xfrm>
          <a:solidFill>
            <a:srgbClr val="ACD6D9"/>
          </a:solidFill>
        </p:spPr>
        <p:txBody>
          <a:bodyPr/>
          <a:lstStyle/>
          <a:p>
            <a:r>
              <a:rPr kumimoji="1" lang="ja-JP" altLang="en-US" dirty="0"/>
              <a:t>　</a:t>
            </a:r>
            <a:r>
              <a:rPr kumimoji="1" lang="ja-JP" altLang="en-US" sz="6000" b="1" dirty="0">
                <a:solidFill>
                  <a:schemeClr val="bg1"/>
                </a:solidFill>
                <a:latin typeface="ＭＳ ゴシック" panose="020B0609070205080204" pitchFamily="49" charset="-128"/>
                <a:ea typeface="ＭＳ ゴシック" panose="020B0609070205080204" pitchFamily="49" charset="-128"/>
              </a:rPr>
              <a:t>アプリ内容</a:t>
            </a:r>
            <a:endParaRPr kumimoji="1" lang="ja-JP" altLang="en-US" sz="6000" dirty="0">
              <a:solidFill>
                <a:schemeClr val="bg1"/>
              </a:solidFill>
              <a:latin typeface="ＭＳ ゴシック" panose="020B0609070205080204" pitchFamily="49" charset="-128"/>
              <a:ea typeface="ＭＳ ゴシック" panose="020B0609070205080204" pitchFamily="49" charset="-128"/>
            </a:endParaRPr>
          </a:p>
        </p:txBody>
      </p:sp>
      <p:pic>
        <p:nvPicPr>
          <p:cNvPr id="8" name="図 7">
            <a:extLst>
              <a:ext uri="{FF2B5EF4-FFF2-40B4-BE49-F238E27FC236}">
                <a16:creationId xmlns:a16="http://schemas.microsoft.com/office/drawing/2014/main" id="{610B51B2-AC77-437D-BFE9-95BADABB0192}"/>
              </a:ext>
            </a:extLst>
          </p:cNvPr>
          <p:cNvPicPr>
            <a:picLocks noChangeAspect="1"/>
          </p:cNvPicPr>
          <p:nvPr/>
        </p:nvPicPr>
        <p:blipFill>
          <a:blip r:embed="rId3"/>
          <a:stretch>
            <a:fillRect/>
          </a:stretch>
        </p:blipFill>
        <p:spPr>
          <a:xfrm>
            <a:off x="1447800" y="1449541"/>
            <a:ext cx="4024267" cy="54487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図 13">
            <a:extLst>
              <a:ext uri="{FF2B5EF4-FFF2-40B4-BE49-F238E27FC236}">
                <a16:creationId xmlns:a16="http://schemas.microsoft.com/office/drawing/2014/main" id="{8A7E0F95-4FD3-48E7-896F-CED399A6F2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6521" y="1449541"/>
            <a:ext cx="3975172" cy="54285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49328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5608D6-35E6-49C0-A7BE-0A3A1AD3EE0B}"/>
              </a:ext>
            </a:extLst>
          </p:cNvPr>
          <p:cNvSpPr>
            <a:spLocks noGrp="1"/>
          </p:cNvSpPr>
          <p:nvPr>
            <p:ph type="title"/>
          </p:nvPr>
        </p:nvSpPr>
        <p:spPr>
          <a:xfrm>
            <a:off x="0" y="0"/>
            <a:ext cx="12192000" cy="1429406"/>
          </a:xfrm>
          <a:solidFill>
            <a:srgbClr val="ACD6D9"/>
          </a:solidFill>
        </p:spPr>
        <p:txBody>
          <a:bodyPr/>
          <a:lstStyle/>
          <a:p>
            <a:r>
              <a:rPr kumimoji="1" lang="ja-JP" altLang="en-US" dirty="0"/>
              <a:t>　</a:t>
            </a:r>
            <a:r>
              <a:rPr kumimoji="1" lang="ja-JP" altLang="en-US" sz="6000" b="1" dirty="0">
                <a:solidFill>
                  <a:schemeClr val="bg1"/>
                </a:solidFill>
                <a:latin typeface="ＭＳ ゴシック" panose="020B0609070205080204" pitchFamily="49" charset="-128"/>
                <a:ea typeface="ＭＳ ゴシック" panose="020B0609070205080204" pitchFamily="49" charset="-128"/>
              </a:rPr>
              <a:t>アプリ内容</a:t>
            </a:r>
            <a:endParaRPr kumimoji="1" lang="ja-JP" altLang="en-US" sz="6000" dirty="0">
              <a:solidFill>
                <a:schemeClr val="bg1"/>
              </a:solidFill>
              <a:latin typeface="ＭＳ ゴシック" panose="020B0609070205080204" pitchFamily="49" charset="-128"/>
              <a:ea typeface="ＭＳ ゴシック" panose="020B0609070205080204" pitchFamily="49" charset="-128"/>
            </a:endParaRPr>
          </a:p>
        </p:txBody>
      </p:sp>
      <p:pic>
        <p:nvPicPr>
          <p:cNvPr id="5" name="図 4">
            <a:extLst>
              <a:ext uri="{FF2B5EF4-FFF2-40B4-BE49-F238E27FC236}">
                <a16:creationId xmlns:a16="http://schemas.microsoft.com/office/drawing/2014/main" id="{05C54A53-1D90-4C08-8609-1C6C7068A40C}"/>
              </a:ext>
            </a:extLst>
          </p:cNvPr>
          <p:cNvPicPr>
            <a:picLocks noChangeAspect="1"/>
          </p:cNvPicPr>
          <p:nvPr/>
        </p:nvPicPr>
        <p:blipFill rotWithShape="1">
          <a:blip r:embed="rId3">
            <a:extLst>
              <a:ext uri="{28A0092B-C50C-407E-A947-70E740481C1C}">
                <a14:useLocalDpi xmlns:a14="http://schemas.microsoft.com/office/drawing/2010/main" val="0"/>
              </a:ext>
            </a:extLst>
          </a:blip>
          <a:srcRect l="6187" t="10371" r="3071" b="19182"/>
          <a:stretch/>
        </p:blipFill>
        <p:spPr>
          <a:xfrm>
            <a:off x="6432884" y="1506562"/>
            <a:ext cx="3138085" cy="52761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図 11">
            <a:extLst>
              <a:ext uri="{FF2B5EF4-FFF2-40B4-BE49-F238E27FC236}">
                <a16:creationId xmlns:a16="http://schemas.microsoft.com/office/drawing/2014/main" id="{DC25FA7D-7628-4872-B757-37B968F2BFA3}"/>
              </a:ext>
            </a:extLst>
          </p:cNvPr>
          <p:cNvPicPr>
            <a:picLocks noChangeAspect="1"/>
          </p:cNvPicPr>
          <p:nvPr/>
        </p:nvPicPr>
        <p:blipFill rotWithShape="1">
          <a:blip r:embed="rId4">
            <a:extLst>
              <a:ext uri="{28A0092B-C50C-407E-A947-70E740481C1C}">
                <a14:useLocalDpi xmlns:a14="http://schemas.microsoft.com/office/drawing/2010/main" val="0"/>
              </a:ext>
            </a:extLst>
          </a:blip>
          <a:srcRect l="6319" t="10164" r="8957" b="21001"/>
          <a:stretch/>
        </p:blipFill>
        <p:spPr>
          <a:xfrm>
            <a:off x="2208904" y="1429404"/>
            <a:ext cx="3086364" cy="54305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692458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5608D6-35E6-49C0-A7BE-0A3A1AD3EE0B}"/>
              </a:ext>
            </a:extLst>
          </p:cNvPr>
          <p:cNvSpPr>
            <a:spLocks noGrp="1"/>
          </p:cNvSpPr>
          <p:nvPr>
            <p:ph type="title"/>
          </p:nvPr>
        </p:nvSpPr>
        <p:spPr>
          <a:xfrm>
            <a:off x="0" y="0"/>
            <a:ext cx="12192000" cy="1429406"/>
          </a:xfrm>
          <a:solidFill>
            <a:srgbClr val="ACD6D9"/>
          </a:solidFill>
        </p:spPr>
        <p:txBody>
          <a:bodyPr/>
          <a:lstStyle/>
          <a:p>
            <a:r>
              <a:rPr kumimoji="1" lang="ja-JP" altLang="en-US" dirty="0"/>
              <a:t>　</a:t>
            </a:r>
            <a:r>
              <a:rPr kumimoji="1" lang="ja-JP" altLang="en-US" sz="6000" b="1" dirty="0">
                <a:solidFill>
                  <a:schemeClr val="bg1"/>
                </a:solidFill>
                <a:latin typeface="ＭＳ ゴシック" panose="020B0609070205080204" pitchFamily="49" charset="-128"/>
                <a:ea typeface="ＭＳ ゴシック" panose="020B0609070205080204" pitchFamily="49" charset="-128"/>
              </a:rPr>
              <a:t>今後の展開</a:t>
            </a:r>
            <a:endParaRPr kumimoji="1" lang="ja-JP" altLang="en-US" sz="6000" dirty="0">
              <a:solidFill>
                <a:schemeClr val="bg1"/>
              </a:solidFill>
              <a:latin typeface="ＭＳ ゴシック" panose="020B0609070205080204" pitchFamily="49" charset="-128"/>
              <a:ea typeface="ＭＳ ゴシック" panose="020B0609070205080204" pitchFamily="49" charset="-128"/>
            </a:endParaRPr>
          </a:p>
        </p:txBody>
      </p:sp>
      <p:sp>
        <p:nvSpPr>
          <p:cNvPr id="7" name="コンテンツ プレースホルダー 6">
            <a:extLst>
              <a:ext uri="{FF2B5EF4-FFF2-40B4-BE49-F238E27FC236}">
                <a16:creationId xmlns:a16="http://schemas.microsoft.com/office/drawing/2014/main" id="{4B2F0564-6020-4F94-B984-23A43467F43A}"/>
              </a:ext>
            </a:extLst>
          </p:cNvPr>
          <p:cNvSpPr>
            <a:spLocks noGrp="1"/>
          </p:cNvSpPr>
          <p:nvPr>
            <p:ph idx="1"/>
          </p:nvPr>
        </p:nvSpPr>
        <p:spPr>
          <a:xfrm>
            <a:off x="1858359" y="2569967"/>
            <a:ext cx="8475282" cy="2938735"/>
          </a:xfrm>
          <a:solidFill>
            <a:srgbClr val="DFF0F1"/>
          </a:solidFill>
        </p:spPr>
        <p:txBody>
          <a:bodyPr>
            <a:normAutofit/>
          </a:bodyPr>
          <a:lstStyle/>
          <a:p>
            <a:pPr marL="0" indent="0">
              <a:buNone/>
            </a:pPr>
            <a:r>
              <a:rPr lang="ja-JP" altLang="en-US" sz="3600" dirty="0">
                <a:latin typeface="ＭＳ Ｐゴシック" panose="020B0600070205080204" pitchFamily="50" charset="-128"/>
                <a:ea typeface="ＭＳ Ｐゴシック" panose="020B0600070205080204" pitchFamily="50" charset="-128"/>
              </a:rPr>
              <a:t>実際の決済機能の実装（現在は記録のみ）</a:t>
            </a:r>
          </a:p>
          <a:p>
            <a:pPr marL="0" indent="0">
              <a:buNone/>
            </a:pPr>
            <a:r>
              <a:rPr lang="ja-JP" altLang="en-US" sz="3600" dirty="0">
                <a:latin typeface="ＭＳ Ｐゴシック" panose="020B0600070205080204" pitchFamily="50" charset="-128"/>
                <a:ea typeface="ＭＳ Ｐゴシック" panose="020B0600070205080204" pitchFamily="50" charset="-128"/>
              </a:rPr>
              <a:t>プッシュ通知機能</a:t>
            </a:r>
          </a:p>
          <a:p>
            <a:pPr marL="0" indent="0">
              <a:buNone/>
            </a:pPr>
            <a:r>
              <a:rPr lang="ja-JP" altLang="en-US" sz="3600" dirty="0">
                <a:latin typeface="ＭＳ Ｐゴシック" panose="020B0600070205080204" pitchFamily="50" charset="-128"/>
                <a:ea typeface="ＭＳ Ｐゴシック" panose="020B0600070205080204" pitchFamily="50" charset="-128"/>
              </a:rPr>
              <a:t>より詳細な統計分析</a:t>
            </a:r>
          </a:p>
          <a:p>
            <a:pPr marL="0" indent="0">
              <a:buNone/>
            </a:pPr>
            <a:r>
              <a:rPr lang="ja-JP" altLang="en-US" sz="3600" dirty="0">
                <a:latin typeface="ＭＳ Ｐゴシック" panose="020B0600070205080204" pitchFamily="50" charset="-128"/>
                <a:ea typeface="ＭＳ Ｐゴシック" panose="020B0600070205080204" pitchFamily="50" charset="-128"/>
              </a:rPr>
              <a:t>ユーザーフィードバックに基づく改善</a:t>
            </a:r>
            <a:endParaRPr lang="en-US" altLang="ja-JP" sz="3600" dirty="0">
              <a:latin typeface="ＭＳ Ｐゴシック" panose="020B0600070205080204" pitchFamily="50" charset="-128"/>
              <a:ea typeface="ＭＳ Ｐゴシック" panose="020B0600070205080204" pitchFamily="50" charset="-128"/>
            </a:endParaRPr>
          </a:p>
          <a:p>
            <a:pPr marL="0" indent="0">
              <a:buNone/>
            </a:pPr>
            <a:endParaRPr lang="en-US" altLang="ja-JP"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3495136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5608D6-35E6-49C0-A7BE-0A3A1AD3EE0B}"/>
              </a:ext>
            </a:extLst>
          </p:cNvPr>
          <p:cNvSpPr>
            <a:spLocks noGrp="1"/>
          </p:cNvSpPr>
          <p:nvPr>
            <p:ph type="title"/>
          </p:nvPr>
        </p:nvSpPr>
        <p:spPr>
          <a:xfrm>
            <a:off x="0" y="0"/>
            <a:ext cx="12192000" cy="1429406"/>
          </a:xfrm>
          <a:solidFill>
            <a:srgbClr val="ACD6D9"/>
          </a:solidFill>
        </p:spPr>
        <p:txBody>
          <a:bodyPr/>
          <a:lstStyle/>
          <a:p>
            <a:r>
              <a:rPr kumimoji="1" lang="ja-JP" altLang="en-US" dirty="0"/>
              <a:t>　</a:t>
            </a:r>
            <a:r>
              <a:rPr lang="ja-JP" altLang="en-US" sz="6000" b="1" dirty="0">
                <a:solidFill>
                  <a:schemeClr val="bg1"/>
                </a:solidFill>
                <a:latin typeface="ＭＳ ゴシック" panose="020B0609070205080204" pitchFamily="49" charset="-128"/>
                <a:ea typeface="ＭＳ ゴシック" panose="020B0609070205080204" pitchFamily="49" charset="-128"/>
              </a:rPr>
              <a:t>まとめ</a:t>
            </a:r>
            <a:endParaRPr kumimoji="1" lang="ja-JP" altLang="en-US" sz="6000" dirty="0">
              <a:solidFill>
                <a:schemeClr val="bg1"/>
              </a:solidFill>
              <a:latin typeface="ＭＳ ゴシック" panose="020B0609070205080204" pitchFamily="49" charset="-128"/>
              <a:ea typeface="ＭＳ ゴシック" panose="020B0609070205080204" pitchFamily="49" charset="-128"/>
            </a:endParaRPr>
          </a:p>
        </p:txBody>
      </p:sp>
      <p:sp>
        <p:nvSpPr>
          <p:cNvPr id="7" name="コンテンツ プレースホルダー 6">
            <a:extLst>
              <a:ext uri="{FF2B5EF4-FFF2-40B4-BE49-F238E27FC236}">
                <a16:creationId xmlns:a16="http://schemas.microsoft.com/office/drawing/2014/main" id="{4B2F0564-6020-4F94-B984-23A43467F43A}"/>
              </a:ext>
            </a:extLst>
          </p:cNvPr>
          <p:cNvSpPr>
            <a:spLocks noGrp="1"/>
          </p:cNvSpPr>
          <p:nvPr>
            <p:ph idx="1"/>
          </p:nvPr>
        </p:nvSpPr>
        <p:spPr>
          <a:xfrm>
            <a:off x="425447" y="1713054"/>
            <a:ext cx="11450178" cy="4896090"/>
          </a:xfrm>
          <a:solidFill>
            <a:srgbClr val="DFF0F1"/>
          </a:solidFill>
        </p:spPr>
        <p:txBody>
          <a:bodyPr>
            <a:normAutofit/>
          </a:bodyPr>
          <a:lstStyle/>
          <a:p>
            <a:r>
              <a:rPr lang="ja-JP" altLang="en-US" dirty="0">
                <a:latin typeface="ＭＳ Ｐゴシック" panose="020B0600070205080204" pitchFamily="50" charset="-128"/>
                <a:ea typeface="ＭＳ Ｐゴシック" panose="020B0600070205080204" pitchFamily="50" charset="-128"/>
              </a:rPr>
              <a:t>遅刻を防ぐために「遅刻すると課金される」仕組みを備えた </a:t>
            </a:r>
            <a:r>
              <a:rPr lang="en-US" altLang="ja-JP" dirty="0">
                <a:latin typeface="ＭＳ Ｐゴシック" panose="020B0600070205080204" pitchFamily="50" charset="-128"/>
                <a:ea typeface="ＭＳ Ｐゴシック" panose="020B0600070205080204" pitchFamily="50" charset="-128"/>
              </a:rPr>
              <a:t>Web </a:t>
            </a:r>
            <a:r>
              <a:rPr lang="ja-JP" altLang="en-US" dirty="0">
                <a:latin typeface="ＭＳ Ｐゴシック" panose="020B0600070205080204" pitchFamily="50" charset="-128"/>
                <a:ea typeface="ＭＳ Ｐゴシック" panose="020B0600070205080204" pitchFamily="50" charset="-128"/>
              </a:rPr>
              <a:t>アプリ「イケルカネ」を開発した。遅刻の理由は本人の態度や授業への価値観に左右されやすいが、プロスペクト理論によれば、人は「得より損を強く避ける」傾向があるため、損失を伴う仕組みは行動を促しやすい。</a:t>
            </a:r>
          </a:p>
          <a:p>
            <a:r>
              <a:rPr lang="ja-JP" altLang="en-US" dirty="0">
                <a:latin typeface="ＭＳ Ｐゴシック" panose="020B0600070205080204" pitchFamily="50" charset="-128"/>
                <a:ea typeface="ＭＳ Ｐゴシック" panose="020B0600070205080204" pitchFamily="50" charset="-128"/>
              </a:rPr>
              <a:t>アプリは予定登録、位置情報による自動遅刻判定、遅刻時の課金、遅刻履歴の統計を管理でき、</a:t>
            </a:r>
            <a:r>
              <a:rPr lang="en-US" altLang="ja-JP" dirty="0">
                <a:latin typeface="ＭＳ Ｐゴシック" panose="020B0600070205080204" pitchFamily="50" charset="-128"/>
                <a:ea typeface="ＭＳ Ｐゴシック" panose="020B0600070205080204" pitchFamily="50" charset="-128"/>
              </a:rPr>
              <a:t>Firebase </a:t>
            </a:r>
            <a:r>
              <a:rPr lang="ja-JP" altLang="en-US" dirty="0">
                <a:latin typeface="ＭＳ Ｐゴシック" panose="020B0600070205080204" pitchFamily="50" charset="-128"/>
                <a:ea typeface="ＭＳ Ｐゴシック" panose="020B0600070205080204" pitchFamily="50" charset="-128"/>
              </a:rPr>
              <a:t>と </a:t>
            </a:r>
            <a:r>
              <a:rPr lang="en-US" altLang="ja-JP" dirty="0">
                <a:latin typeface="ＭＳ Ｐゴシック" panose="020B0600070205080204" pitchFamily="50" charset="-128"/>
                <a:ea typeface="ＭＳ Ｐゴシック" panose="020B0600070205080204" pitchFamily="50" charset="-128"/>
              </a:rPr>
              <a:t>Google Maps API </a:t>
            </a:r>
            <a:r>
              <a:rPr lang="ja-JP" altLang="en-US" dirty="0">
                <a:latin typeface="ＭＳ Ｐゴシック" panose="020B0600070205080204" pitchFamily="50" charset="-128"/>
                <a:ea typeface="ＭＳ Ｐゴシック" panose="020B0600070205080204" pitchFamily="50" charset="-128"/>
              </a:rPr>
              <a:t>を用いて実装されている。既存の位置情報 </a:t>
            </a:r>
            <a:r>
              <a:rPr lang="en-US" altLang="ja-JP" dirty="0">
                <a:latin typeface="ＭＳ Ｐゴシック" panose="020B0600070205080204" pitchFamily="50" charset="-128"/>
                <a:ea typeface="ＭＳ Ｐゴシック" panose="020B0600070205080204" pitchFamily="50" charset="-128"/>
              </a:rPr>
              <a:t>× </a:t>
            </a:r>
            <a:r>
              <a:rPr lang="ja-JP" altLang="en-US" dirty="0">
                <a:latin typeface="ＭＳ Ｐゴシック" panose="020B0600070205080204" pitchFamily="50" charset="-128"/>
                <a:ea typeface="ＭＳ Ｐゴシック" panose="020B0600070205080204" pitchFamily="50" charset="-128"/>
              </a:rPr>
              <a:t>課金アプリと比べ、「目的地に到達する」ことを条件とする点が特徴。</a:t>
            </a:r>
          </a:p>
          <a:p>
            <a:r>
              <a:rPr lang="ja-JP" altLang="en-US" dirty="0">
                <a:latin typeface="ＭＳ Ｐゴシック" panose="020B0600070205080204" pitchFamily="50" charset="-128"/>
                <a:ea typeface="ＭＳ Ｐゴシック" panose="020B0600070205080204" pitchFamily="50" charset="-128"/>
              </a:rPr>
              <a:t>現在、主要機能は完成済みで、今後は決済機能（形だけ）、通知、詳細分析、ユーザーデータを用いた行動研究へ発展予定である。</a:t>
            </a:r>
          </a:p>
        </p:txBody>
      </p:sp>
    </p:spTree>
    <p:extLst>
      <p:ext uri="{BB962C8B-B14F-4D97-AF65-F5344CB8AC3E}">
        <p14:creationId xmlns:p14="http://schemas.microsoft.com/office/powerpoint/2010/main" val="3121631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5608D6-35E6-49C0-A7BE-0A3A1AD3EE0B}"/>
              </a:ext>
            </a:extLst>
          </p:cNvPr>
          <p:cNvSpPr>
            <a:spLocks noGrp="1"/>
          </p:cNvSpPr>
          <p:nvPr>
            <p:ph type="title"/>
          </p:nvPr>
        </p:nvSpPr>
        <p:spPr>
          <a:xfrm>
            <a:off x="0" y="0"/>
            <a:ext cx="12192000" cy="1429406"/>
          </a:xfrm>
          <a:solidFill>
            <a:srgbClr val="ACD6D9"/>
          </a:solidFill>
        </p:spPr>
        <p:txBody>
          <a:bodyPr/>
          <a:lstStyle/>
          <a:p>
            <a:r>
              <a:rPr kumimoji="1" lang="ja-JP" altLang="en-US" dirty="0"/>
              <a:t>　</a:t>
            </a:r>
            <a:r>
              <a:rPr kumimoji="1" lang="ja-JP" altLang="en-US" sz="6000" b="1" dirty="0">
                <a:solidFill>
                  <a:schemeClr val="bg1"/>
                </a:solidFill>
                <a:latin typeface="ＭＳ ゴシック" panose="020B0609070205080204" pitchFamily="49" charset="-128"/>
                <a:ea typeface="ＭＳ ゴシック" panose="020B0609070205080204" pitchFamily="49" charset="-128"/>
              </a:rPr>
              <a:t>参考文献</a:t>
            </a:r>
            <a:endParaRPr kumimoji="1" lang="ja-JP" altLang="en-US" sz="6000" dirty="0">
              <a:solidFill>
                <a:schemeClr val="bg1"/>
              </a:solidFill>
              <a:latin typeface="ＭＳ ゴシック" panose="020B0609070205080204" pitchFamily="49" charset="-128"/>
              <a:ea typeface="ＭＳ ゴシック" panose="020B0609070205080204" pitchFamily="49" charset="-128"/>
            </a:endParaRPr>
          </a:p>
        </p:txBody>
      </p:sp>
      <p:sp>
        <p:nvSpPr>
          <p:cNvPr id="7" name="コンテンツ プレースホルダー 6">
            <a:extLst>
              <a:ext uri="{FF2B5EF4-FFF2-40B4-BE49-F238E27FC236}">
                <a16:creationId xmlns:a16="http://schemas.microsoft.com/office/drawing/2014/main" id="{4B2F0564-6020-4F94-B984-23A43467F43A}"/>
              </a:ext>
            </a:extLst>
          </p:cNvPr>
          <p:cNvSpPr>
            <a:spLocks noGrp="1"/>
          </p:cNvSpPr>
          <p:nvPr>
            <p:ph idx="1"/>
          </p:nvPr>
        </p:nvSpPr>
        <p:spPr>
          <a:xfrm>
            <a:off x="160421" y="1572126"/>
            <a:ext cx="11871158" cy="5157537"/>
          </a:xfrm>
          <a:solidFill>
            <a:srgbClr val="DFF0F1"/>
          </a:solidFill>
        </p:spPr>
        <p:txBody>
          <a:bodyPr>
            <a:normAutofit/>
          </a:bodyPr>
          <a:lstStyle/>
          <a:p>
            <a:pPr marL="0" indent="0">
              <a:buNone/>
            </a:pPr>
            <a:r>
              <a:rPr lang="en-US" altLang="ja-JP" dirty="0" err="1">
                <a:latin typeface="ＭＳ Ｐゴシック" panose="020B0600070205080204" pitchFamily="50" charset="-128"/>
                <a:ea typeface="ＭＳ Ｐゴシック" panose="020B0600070205080204" pitchFamily="50" charset="-128"/>
              </a:rPr>
              <a:t>Kyotoliving</a:t>
            </a:r>
            <a:r>
              <a:rPr lang="ja-JP" altLang="en-US" dirty="0">
                <a:latin typeface="ＭＳ Ｐゴシック" panose="020B0600070205080204" pitchFamily="50" charset="-128"/>
                <a:ea typeface="ＭＳ Ｐゴシック" panose="020B0600070205080204" pitchFamily="50" charset="-128"/>
              </a:rPr>
              <a:t>　遅刻する人としない人の違いとは</a:t>
            </a:r>
            <a:r>
              <a:rPr lang="en-US" altLang="ja-JP" dirty="0">
                <a:latin typeface="ＭＳ Ｐゴシック" panose="020B0600070205080204" pitchFamily="50" charset="-128"/>
                <a:ea typeface="ＭＳ Ｐゴシック" panose="020B0600070205080204" pitchFamily="50" charset="-128"/>
              </a:rPr>
              <a:t>https://www.kyotoliving.co.jp/article/161112/front/index.html</a:t>
            </a:r>
            <a:r>
              <a:rPr lang="ja-JP" altLang="en-US" dirty="0">
                <a:latin typeface="ＭＳ Ｐゴシック" panose="020B0600070205080204" pitchFamily="50" charset="-128"/>
                <a:ea typeface="ＭＳ Ｐゴシック" panose="020B0600070205080204" pitchFamily="50" charset="-128"/>
              </a:rPr>
              <a:t>（</a:t>
            </a:r>
            <a:r>
              <a:rPr lang="en-US" altLang="ja-JP" dirty="0">
                <a:latin typeface="ＭＳ Ｐゴシック" panose="020B0600070205080204" pitchFamily="50" charset="-128"/>
                <a:ea typeface="ＭＳ Ｐゴシック" panose="020B0600070205080204" pitchFamily="50" charset="-128"/>
              </a:rPr>
              <a:t>2025/12/1</a:t>
            </a:r>
            <a:r>
              <a:rPr lang="ja-JP" altLang="en-US" dirty="0">
                <a:latin typeface="ＭＳ Ｐゴシック" panose="020B0600070205080204" pitchFamily="50" charset="-128"/>
                <a:ea typeface="ＭＳ Ｐゴシック" panose="020B0600070205080204" pitchFamily="50" charset="-128"/>
              </a:rPr>
              <a:t>参照）</a:t>
            </a:r>
            <a:endParaRPr lang="en-US" altLang="ja-JP" dirty="0">
              <a:latin typeface="ＭＳ Ｐゴシック" panose="020B0600070205080204" pitchFamily="50" charset="-128"/>
              <a:ea typeface="ＭＳ Ｐゴシック" panose="020B0600070205080204" pitchFamily="50" charset="-128"/>
            </a:endParaRPr>
          </a:p>
          <a:p>
            <a:pPr marL="0" indent="0">
              <a:buNone/>
            </a:pPr>
            <a:r>
              <a:rPr lang="en-US" altLang="ja-JP" dirty="0" err="1">
                <a:latin typeface="ＭＳ Ｐゴシック" panose="020B0600070205080204" pitchFamily="50" charset="-128"/>
                <a:ea typeface="ＭＳ Ｐゴシック" panose="020B0600070205080204" pitchFamily="50" charset="-128"/>
              </a:rPr>
              <a:t>Mezamee</a:t>
            </a:r>
            <a:r>
              <a:rPr lang="ja-JP" altLang="en-US" dirty="0">
                <a:latin typeface="ＭＳ Ｐゴシック" panose="020B0600070205080204" pitchFamily="50" charset="-128"/>
                <a:ea typeface="ＭＳ Ｐゴシック" panose="020B0600070205080204" pitchFamily="50" charset="-128"/>
              </a:rPr>
              <a:t>　</a:t>
            </a:r>
            <a:r>
              <a:rPr lang="en-US" altLang="ja-JP" dirty="0">
                <a:latin typeface="ＭＳ Ｐゴシック" panose="020B0600070205080204" pitchFamily="50" charset="-128"/>
                <a:ea typeface="ＭＳ Ｐゴシック" panose="020B0600070205080204" pitchFamily="50" charset="-128"/>
              </a:rPr>
              <a:t>https://mezamee.com/</a:t>
            </a:r>
            <a:r>
              <a:rPr lang="ja-JP" altLang="en-US" dirty="0">
                <a:latin typeface="ＭＳ Ｐゴシック" panose="020B0600070205080204" pitchFamily="50" charset="-128"/>
                <a:ea typeface="ＭＳ Ｐゴシック" panose="020B0600070205080204" pitchFamily="50" charset="-128"/>
              </a:rPr>
              <a:t>（</a:t>
            </a:r>
            <a:r>
              <a:rPr lang="en-US" altLang="ja-JP" dirty="0">
                <a:latin typeface="ＭＳ Ｐゴシック" panose="020B0600070205080204" pitchFamily="50" charset="-128"/>
                <a:ea typeface="ＭＳ Ｐゴシック" panose="020B0600070205080204" pitchFamily="50" charset="-128"/>
              </a:rPr>
              <a:t>2025/12/1</a:t>
            </a:r>
            <a:r>
              <a:rPr lang="ja-JP" altLang="en-US" dirty="0">
                <a:latin typeface="ＭＳ Ｐゴシック" panose="020B0600070205080204" pitchFamily="50" charset="-128"/>
                <a:ea typeface="ＭＳ Ｐゴシック" panose="020B0600070205080204" pitchFamily="50" charset="-128"/>
              </a:rPr>
              <a:t>参照）</a:t>
            </a:r>
            <a:endParaRPr lang="en-US" altLang="ja-JP" dirty="0">
              <a:latin typeface="ＭＳ Ｐゴシック" panose="020B0600070205080204" pitchFamily="50" charset="-128"/>
              <a:ea typeface="ＭＳ Ｐゴシック" panose="020B0600070205080204" pitchFamily="50" charset="-128"/>
            </a:endParaRPr>
          </a:p>
          <a:p>
            <a:pPr marL="0" indent="0">
              <a:buNone/>
            </a:pPr>
            <a:r>
              <a:rPr lang="zh-TW" altLang="en-US" b="0" i="0" u="none" strike="noStrike" dirty="0">
                <a:solidFill>
                  <a:srgbClr val="363636"/>
                </a:solidFill>
                <a:effectLst/>
                <a:latin typeface="ＭＳ Ｐゴシック" panose="020B0600070205080204" pitchFamily="50" charset="-128"/>
                <a:ea typeface="ＭＳ Ｐゴシック" panose="020B0600070205080204" pitchFamily="50" charset="-128"/>
              </a:rPr>
              <a:t>安正 鎬</a:t>
            </a:r>
            <a:r>
              <a:rPr lang="en-US" altLang="zh-TW" b="0" i="0" u="none" strike="noStrike" dirty="0">
                <a:solidFill>
                  <a:srgbClr val="363636"/>
                </a:solidFill>
                <a:effectLst/>
                <a:latin typeface="ＭＳ Ｐゴシック" panose="020B0600070205080204" pitchFamily="50" charset="-128"/>
                <a:ea typeface="ＭＳ Ｐゴシック" panose="020B0600070205080204" pitchFamily="50" charset="-128"/>
              </a:rPr>
              <a:t>, </a:t>
            </a:r>
            <a:r>
              <a:rPr lang="zh-TW" altLang="en-US" b="0" i="0" u="none" strike="noStrike" dirty="0">
                <a:solidFill>
                  <a:srgbClr val="363636"/>
                </a:solidFill>
                <a:effectLst/>
                <a:latin typeface="ＭＳ Ｐゴシック" panose="020B0600070205080204" pitchFamily="50" charset="-128"/>
                <a:ea typeface="ＭＳ Ｐゴシック" panose="020B0600070205080204" pitchFamily="50" charset="-128"/>
              </a:rPr>
              <a:t>常峰 咲彩</a:t>
            </a:r>
            <a:r>
              <a:rPr lang="en-US" altLang="zh-TW" b="0" i="0" dirty="0">
                <a:solidFill>
                  <a:srgbClr val="454545"/>
                </a:solidFill>
                <a:effectLst/>
                <a:latin typeface="ＭＳ Ｐゴシック" panose="020B0600070205080204" pitchFamily="50" charset="-128"/>
                <a:ea typeface="ＭＳ Ｐゴシック" panose="020B0600070205080204" pitchFamily="50" charset="-128"/>
              </a:rPr>
              <a:t>, </a:t>
            </a:r>
            <a:r>
              <a:rPr lang="zh-TW" altLang="en-US" b="0" i="0" u="none" strike="noStrike" dirty="0">
                <a:solidFill>
                  <a:srgbClr val="363636"/>
                </a:solidFill>
                <a:effectLst/>
                <a:latin typeface="ＭＳ Ｐゴシック" panose="020B0600070205080204" pitchFamily="50" charset="-128"/>
                <a:ea typeface="ＭＳ Ｐゴシック" panose="020B0600070205080204" pitchFamily="50" charset="-128"/>
              </a:rPr>
              <a:t>成澤 元</a:t>
            </a:r>
            <a:r>
              <a:rPr lang="en-US" altLang="zh-TW" b="0" i="0" dirty="0">
                <a:solidFill>
                  <a:srgbClr val="454545"/>
                </a:solidFill>
                <a:effectLst/>
                <a:latin typeface="ＭＳ Ｐゴシック" panose="020B0600070205080204" pitchFamily="50" charset="-128"/>
                <a:ea typeface="ＭＳ Ｐゴシック" panose="020B0600070205080204" pitchFamily="50" charset="-128"/>
              </a:rPr>
              <a:t>, </a:t>
            </a:r>
            <a:r>
              <a:rPr lang="zh-TW" altLang="en-US" b="0" i="0" u="none" strike="noStrike" dirty="0">
                <a:solidFill>
                  <a:srgbClr val="363636"/>
                </a:solidFill>
                <a:effectLst/>
                <a:latin typeface="ＭＳ Ｐゴシック" panose="020B0600070205080204" pitchFamily="50" charset="-128"/>
                <a:ea typeface="ＭＳ Ｐゴシック" panose="020B0600070205080204" pitchFamily="50" charset="-128"/>
              </a:rPr>
              <a:t>高橋 敏治</a:t>
            </a:r>
            <a:r>
              <a:rPr lang="ja-JP" altLang="en-US" b="0" i="0" u="none" strike="noStrike" dirty="0">
                <a:solidFill>
                  <a:srgbClr val="363636"/>
                </a:solidFill>
                <a:effectLst/>
                <a:latin typeface="ＭＳ Ｐゴシック" panose="020B0600070205080204" pitchFamily="50" charset="-128"/>
                <a:ea typeface="ＭＳ Ｐゴシック" panose="020B0600070205080204" pitchFamily="50" charset="-128"/>
              </a:rPr>
              <a:t>らによる</a:t>
            </a:r>
            <a:r>
              <a:rPr lang="ja-JP" altLang="en-US" b="0" i="0" dirty="0">
                <a:solidFill>
                  <a:srgbClr val="454545"/>
                </a:solidFill>
                <a:effectLst/>
                <a:latin typeface="ＭＳ Ｐゴシック" panose="020B0600070205080204" pitchFamily="50" charset="-128"/>
                <a:ea typeface="ＭＳ Ｐゴシック" panose="020B0600070205080204" pitchFamily="50" charset="-128"/>
              </a:rPr>
              <a:t>大学生における遅刻に対する態度および授業観が遅刻に及ぼす</a:t>
            </a:r>
            <a:r>
              <a:rPr lang="ja-JP" altLang="en-US" dirty="0">
                <a:solidFill>
                  <a:srgbClr val="454545"/>
                </a:solidFill>
                <a:latin typeface="ＭＳ Ｐゴシック" panose="020B0600070205080204" pitchFamily="50" charset="-128"/>
                <a:ea typeface="ＭＳ Ｐゴシック" panose="020B0600070205080204" pitchFamily="50" charset="-128"/>
              </a:rPr>
              <a:t>影響 </a:t>
            </a:r>
            <a:r>
              <a:rPr lang="ja-JP" altLang="en-US" b="0" i="0" dirty="0">
                <a:solidFill>
                  <a:srgbClr val="454545"/>
                </a:solidFill>
                <a:effectLst/>
                <a:latin typeface="ＭＳ Ｐゴシック" panose="020B0600070205080204" pitchFamily="50" charset="-128"/>
                <a:ea typeface="ＭＳ Ｐゴシック" panose="020B0600070205080204" pitchFamily="50" charset="-128"/>
              </a:rPr>
              <a:t>第</a:t>
            </a:r>
            <a:r>
              <a:rPr lang="en-US" altLang="ja-JP" b="0" i="0" dirty="0">
                <a:solidFill>
                  <a:srgbClr val="454545"/>
                </a:solidFill>
                <a:effectLst/>
                <a:latin typeface="ＭＳ Ｐゴシック" panose="020B0600070205080204" pitchFamily="50" charset="-128"/>
                <a:ea typeface="ＭＳ Ｐゴシック" panose="020B0600070205080204" pitchFamily="50" charset="-128"/>
              </a:rPr>
              <a:t>60</a:t>
            </a:r>
            <a:r>
              <a:rPr lang="ja-JP" altLang="en-US" b="0" i="0" dirty="0">
                <a:solidFill>
                  <a:srgbClr val="454545"/>
                </a:solidFill>
                <a:effectLst/>
                <a:latin typeface="ＭＳ Ｐゴシック" panose="020B0600070205080204" pitchFamily="50" charset="-128"/>
                <a:ea typeface="ＭＳ Ｐゴシック" panose="020B0600070205080204" pitchFamily="50" charset="-128"/>
              </a:rPr>
              <a:t>回総会発表論文集</a:t>
            </a:r>
            <a:r>
              <a:rPr lang="en-US" altLang="ja-JP" b="0" i="0" dirty="0">
                <a:solidFill>
                  <a:srgbClr val="454545"/>
                </a:solidFill>
                <a:effectLst/>
                <a:latin typeface="ＭＳ Ｐゴシック" panose="020B0600070205080204" pitchFamily="50" charset="-128"/>
                <a:ea typeface="ＭＳ Ｐゴシック" panose="020B0600070205080204" pitchFamily="50" charset="-128"/>
              </a:rPr>
              <a:t>(2018) -151-</a:t>
            </a:r>
          </a:p>
          <a:p>
            <a:pPr marL="0" indent="0">
              <a:buNone/>
            </a:pPr>
            <a:r>
              <a:rPr lang="en-US" altLang="ja-JP" dirty="0">
                <a:latin typeface="ＭＳ Ｐゴシック" panose="020B0600070205080204" pitchFamily="50" charset="-128"/>
                <a:ea typeface="ＭＳ Ｐゴシック" panose="020B0600070205080204" pitchFamily="50" charset="-128"/>
              </a:rPr>
              <a:t>https://www.jstage.jst.go.jp/article/pamjaep/60/0/60_151/_article/-char/ja/</a:t>
            </a:r>
            <a:r>
              <a:rPr lang="en-US" altLang="ja-JP" dirty="0">
                <a:solidFill>
                  <a:srgbClr val="454545"/>
                </a:solidFill>
                <a:latin typeface="ＭＳ Ｐゴシック" panose="020B0600070205080204" pitchFamily="50" charset="-128"/>
                <a:ea typeface="ＭＳ Ｐゴシック" panose="020B0600070205080204" pitchFamily="50" charset="-128"/>
              </a:rPr>
              <a:t>(2025/12/01</a:t>
            </a:r>
            <a:r>
              <a:rPr lang="ja-JP" altLang="en-US" dirty="0">
                <a:solidFill>
                  <a:srgbClr val="454545"/>
                </a:solidFill>
                <a:latin typeface="ＭＳ Ｐゴシック" panose="020B0600070205080204" pitchFamily="50" charset="-128"/>
                <a:ea typeface="ＭＳ Ｐゴシック" panose="020B0600070205080204" pitchFamily="50" charset="-128"/>
              </a:rPr>
              <a:t>参照</a:t>
            </a:r>
            <a:r>
              <a:rPr lang="en-US" altLang="ja-JP" dirty="0">
                <a:solidFill>
                  <a:srgbClr val="454545"/>
                </a:solidFill>
                <a:latin typeface="ＭＳ Ｐゴシック" panose="020B0600070205080204" pitchFamily="50" charset="-128"/>
                <a:ea typeface="ＭＳ Ｐゴシック" panose="020B0600070205080204" pitchFamily="50" charset="-128"/>
              </a:rPr>
              <a:t>)</a:t>
            </a:r>
          </a:p>
          <a:p>
            <a:pPr marL="0" indent="0">
              <a:buNone/>
            </a:pPr>
            <a:r>
              <a:rPr lang="ja-JP" altLang="en-US" b="0" i="0" dirty="0">
                <a:solidFill>
                  <a:srgbClr val="000000"/>
                </a:solidFill>
                <a:effectLst/>
                <a:latin typeface="ＭＳ Ｐゴシック" panose="020B0600070205080204" pitchFamily="50" charset="-128"/>
                <a:ea typeface="ＭＳ Ｐゴシック" panose="020B0600070205080204" pitchFamily="50" charset="-128"/>
              </a:rPr>
              <a:t>プロスペクト理論一般社団法人日本経営心理士協会　</a:t>
            </a:r>
            <a:r>
              <a:rPr lang="en-US" altLang="ja-JP" dirty="0">
                <a:latin typeface="ＭＳ Ｐゴシック" panose="020B0600070205080204" pitchFamily="50" charset="-128"/>
                <a:ea typeface="ＭＳ Ｐゴシック" panose="020B0600070205080204" pitchFamily="50" charset="-128"/>
              </a:rPr>
              <a:t>https://keiei-shinri.or.jp/</a:t>
            </a:r>
            <a:r>
              <a:rPr lang="ja-JP" altLang="en-US" dirty="0">
                <a:latin typeface="ＭＳ Ｐゴシック" panose="020B0600070205080204" pitchFamily="50" charset="-128"/>
                <a:ea typeface="ＭＳ Ｐゴシック" panose="020B0600070205080204" pitchFamily="50" charset="-128"/>
              </a:rPr>
              <a:t>（</a:t>
            </a:r>
            <a:r>
              <a:rPr lang="en-US" altLang="ja-JP" dirty="0">
                <a:latin typeface="ＭＳ Ｐゴシック" panose="020B0600070205080204" pitchFamily="50" charset="-128"/>
                <a:ea typeface="ＭＳ Ｐゴシック" panose="020B0600070205080204" pitchFamily="50" charset="-128"/>
              </a:rPr>
              <a:t>2025/12/1</a:t>
            </a:r>
            <a:r>
              <a:rPr lang="ja-JP" altLang="en-US" dirty="0">
                <a:latin typeface="ＭＳ Ｐゴシック" panose="020B0600070205080204" pitchFamily="50" charset="-128"/>
                <a:ea typeface="ＭＳ Ｐゴシック" panose="020B0600070205080204" pitchFamily="50" charset="-128"/>
              </a:rPr>
              <a:t>参照）</a:t>
            </a:r>
            <a:endParaRPr lang="en-US" altLang="ja-JP"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1702433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5608D6-35E6-49C0-A7BE-0A3A1AD3EE0B}"/>
              </a:ext>
            </a:extLst>
          </p:cNvPr>
          <p:cNvSpPr>
            <a:spLocks noGrp="1"/>
          </p:cNvSpPr>
          <p:nvPr>
            <p:ph type="title"/>
          </p:nvPr>
        </p:nvSpPr>
        <p:spPr>
          <a:xfrm>
            <a:off x="0" y="0"/>
            <a:ext cx="12192000" cy="1429406"/>
          </a:xfrm>
          <a:solidFill>
            <a:srgbClr val="ACD6D9"/>
          </a:solidFill>
        </p:spPr>
        <p:txBody>
          <a:bodyPr/>
          <a:lstStyle/>
          <a:p>
            <a:r>
              <a:rPr kumimoji="1" lang="ja-JP" altLang="en-US" dirty="0"/>
              <a:t>　</a:t>
            </a:r>
            <a:r>
              <a:rPr lang="ja-JP" altLang="en-US" sz="6000" b="1" dirty="0">
                <a:solidFill>
                  <a:schemeClr val="bg1"/>
                </a:solidFill>
                <a:latin typeface="ＭＳ ゴシック" panose="020B0609070205080204" pitchFamily="49" charset="-128"/>
                <a:ea typeface="ＭＳ ゴシック" panose="020B0609070205080204" pitchFamily="49" charset="-128"/>
              </a:rPr>
              <a:t>研究背景</a:t>
            </a:r>
            <a:endParaRPr kumimoji="1" lang="ja-JP" altLang="en-US" sz="6000" dirty="0">
              <a:solidFill>
                <a:schemeClr val="bg1"/>
              </a:solidFill>
              <a:latin typeface="ＭＳ ゴシック" panose="020B0609070205080204" pitchFamily="49" charset="-128"/>
              <a:ea typeface="ＭＳ ゴシック" panose="020B0609070205080204" pitchFamily="49" charset="-128"/>
            </a:endParaRPr>
          </a:p>
        </p:txBody>
      </p:sp>
      <p:sp>
        <p:nvSpPr>
          <p:cNvPr id="5" name="テキスト ボックス 4">
            <a:extLst>
              <a:ext uri="{FF2B5EF4-FFF2-40B4-BE49-F238E27FC236}">
                <a16:creationId xmlns:a16="http://schemas.microsoft.com/office/drawing/2014/main" id="{CF4EA142-61C7-42B3-8BA7-BFA3170C4F3B}"/>
              </a:ext>
            </a:extLst>
          </p:cNvPr>
          <p:cNvSpPr txBox="1"/>
          <p:nvPr/>
        </p:nvSpPr>
        <p:spPr>
          <a:xfrm>
            <a:off x="462383" y="2732220"/>
            <a:ext cx="12192000" cy="2554545"/>
          </a:xfrm>
          <a:prstGeom prst="rect">
            <a:avLst/>
          </a:prstGeom>
          <a:noFill/>
        </p:spPr>
        <p:txBody>
          <a:bodyPr wrap="square" rtlCol="0">
            <a:spAutoFit/>
          </a:bodyPr>
          <a:lstStyle/>
          <a:p>
            <a:r>
              <a:rPr lang="ja-JP" altLang="en-US" sz="4000" b="0" dirty="0">
                <a:effectLst/>
                <a:latin typeface="ＭＳ Ｐゴシック" panose="020B0600070205080204" pitchFamily="50" charset="-128"/>
                <a:ea typeface="ＭＳ Ｐゴシック" panose="020B0600070205080204" pitchFamily="50" charset="-128"/>
              </a:rPr>
              <a:t>なぜこのアプリを作ろうと思ったか</a:t>
            </a:r>
          </a:p>
          <a:p>
            <a:r>
              <a:rPr lang="en-US" altLang="ja-JP" sz="4000" b="0" dirty="0">
                <a:effectLst/>
                <a:latin typeface="ＭＳ Ｐゴシック" panose="020B0600070205080204" pitchFamily="50" charset="-128"/>
                <a:ea typeface="ＭＳ Ｐゴシック" panose="020B0600070205080204" pitchFamily="50" charset="-128"/>
              </a:rPr>
              <a:t>- </a:t>
            </a:r>
            <a:r>
              <a:rPr lang="ja-JP" altLang="en-US" sz="4000" b="0" dirty="0">
                <a:effectLst/>
                <a:latin typeface="ＭＳ Ｐゴシック" panose="020B0600070205080204" pitchFamily="50" charset="-128"/>
                <a:ea typeface="ＭＳ Ｐゴシック" panose="020B0600070205080204" pitchFamily="50" charset="-128"/>
              </a:rPr>
              <a:t>自分自身や周りの人間に遅刻する人が多いため</a:t>
            </a:r>
          </a:p>
          <a:p>
            <a:r>
              <a:rPr lang="en-US" altLang="ja-JP" sz="4000" b="0" dirty="0">
                <a:effectLst/>
                <a:latin typeface="ＭＳ Ｐゴシック" panose="020B0600070205080204" pitchFamily="50" charset="-128"/>
                <a:ea typeface="ＭＳ Ｐゴシック" panose="020B0600070205080204" pitchFamily="50" charset="-128"/>
              </a:rPr>
              <a:t>-</a:t>
            </a:r>
            <a:r>
              <a:rPr lang="ja-JP" altLang="en-US" sz="4000" b="0" dirty="0">
                <a:effectLst/>
                <a:latin typeface="ＭＳ Ｐゴシック" panose="020B0600070205080204" pitchFamily="50" charset="-128"/>
                <a:ea typeface="ＭＳ Ｐゴシック" panose="020B0600070205080204" pitchFamily="50" charset="-128"/>
              </a:rPr>
              <a:t> 遅刻を良くする人に聞いた遅刻理由</a:t>
            </a:r>
            <a:r>
              <a:rPr lang="en-US" altLang="ja-JP" sz="4000" b="0" dirty="0">
                <a:effectLst/>
                <a:latin typeface="ＭＳ Ｐゴシック" panose="020B0600070205080204" pitchFamily="50" charset="-128"/>
                <a:ea typeface="ＭＳ Ｐゴシック" panose="020B0600070205080204" pitchFamily="50" charset="-128"/>
              </a:rPr>
              <a:t>1</a:t>
            </a:r>
            <a:r>
              <a:rPr lang="ja-JP" altLang="en-US" sz="4000" b="0" dirty="0">
                <a:effectLst/>
                <a:latin typeface="ＭＳ Ｐゴシック" panose="020B0600070205080204" pitchFamily="50" charset="-128"/>
                <a:ea typeface="ＭＳ Ｐゴシック" panose="020B0600070205080204" pitchFamily="50" charset="-128"/>
              </a:rPr>
              <a:t>位が「甘え」</a:t>
            </a:r>
          </a:p>
          <a:p>
            <a:endParaRPr kumimoji="1" lang="ja-JP" altLang="en-US" sz="3600" dirty="0">
              <a:latin typeface="ＭＳ Ｐゴシック" panose="020B0600070205080204" pitchFamily="50" charset="-128"/>
              <a:ea typeface="ＭＳ Ｐゴシック" panose="020B0600070205080204" pitchFamily="50" charset="-128"/>
            </a:endParaRPr>
          </a:p>
        </p:txBody>
      </p:sp>
      <p:sp>
        <p:nvSpPr>
          <p:cNvPr id="3" name="テキスト ボックス 2">
            <a:extLst>
              <a:ext uri="{FF2B5EF4-FFF2-40B4-BE49-F238E27FC236}">
                <a16:creationId xmlns:a16="http://schemas.microsoft.com/office/drawing/2014/main" id="{EA94FFEC-108F-446D-BB3B-0170ED3B92DB}"/>
              </a:ext>
            </a:extLst>
          </p:cNvPr>
          <p:cNvSpPr txBox="1"/>
          <p:nvPr/>
        </p:nvSpPr>
        <p:spPr>
          <a:xfrm>
            <a:off x="810228" y="5943248"/>
            <a:ext cx="11076972" cy="646331"/>
          </a:xfrm>
          <a:prstGeom prst="rect">
            <a:avLst/>
          </a:prstGeom>
          <a:noFill/>
        </p:spPr>
        <p:txBody>
          <a:bodyPr wrap="square" rtlCol="0">
            <a:spAutoFit/>
          </a:bodyPr>
          <a:lstStyle/>
          <a:p>
            <a:r>
              <a:rPr lang="ja-JP" altLang="en-US" dirty="0">
                <a:latin typeface="ＭＳ Ｐゴシック" panose="020B0600070205080204" pitchFamily="50" charset="-128"/>
                <a:ea typeface="ＭＳ Ｐゴシック" panose="020B0600070205080204" pitchFamily="50" charset="-128"/>
              </a:rPr>
              <a:t>遅刻する人としない人の違いとは</a:t>
            </a:r>
            <a:r>
              <a:rPr lang="en-US" altLang="ja-JP" dirty="0">
                <a:latin typeface="ＭＳ Ｐゴシック" panose="020B0600070205080204" pitchFamily="50" charset="-128"/>
                <a:ea typeface="ＭＳ Ｐゴシック" panose="020B0600070205080204" pitchFamily="50" charset="-128"/>
              </a:rPr>
              <a:t>https://www.kyotoliving.co.jp/article/161112/front/index.html</a:t>
            </a:r>
            <a:r>
              <a:rPr lang="ja-JP" altLang="en-US" dirty="0">
                <a:latin typeface="ＭＳ Ｐゴシック" panose="020B0600070205080204" pitchFamily="50" charset="-128"/>
                <a:ea typeface="ＭＳ Ｐゴシック" panose="020B0600070205080204" pitchFamily="50" charset="-128"/>
              </a:rPr>
              <a:t>（</a:t>
            </a:r>
            <a:r>
              <a:rPr lang="en-US" altLang="ja-JP" dirty="0">
                <a:latin typeface="ＭＳ Ｐゴシック" panose="020B0600070205080204" pitchFamily="50" charset="-128"/>
                <a:ea typeface="ＭＳ Ｐゴシック" panose="020B0600070205080204" pitchFamily="50" charset="-128"/>
              </a:rPr>
              <a:t>2025/12/1</a:t>
            </a:r>
            <a:r>
              <a:rPr lang="ja-JP" altLang="en-US" dirty="0">
                <a:latin typeface="ＭＳ Ｐゴシック" panose="020B0600070205080204" pitchFamily="50" charset="-128"/>
                <a:ea typeface="ＭＳ Ｐゴシック" panose="020B0600070205080204" pitchFamily="50" charset="-128"/>
              </a:rPr>
              <a:t>参照）</a:t>
            </a:r>
            <a:endParaRPr lang="en-US" altLang="ja-JP" dirty="0">
              <a:latin typeface="ＭＳ Ｐゴシック" panose="020B0600070205080204" pitchFamily="50" charset="-128"/>
              <a:ea typeface="ＭＳ Ｐゴシック" panose="020B0600070205080204" pitchFamily="50" charset="-128"/>
            </a:endParaRPr>
          </a:p>
          <a:p>
            <a:endParaRPr kumimoji="1" lang="ja-JP" altLang="en-US" dirty="0"/>
          </a:p>
        </p:txBody>
      </p:sp>
    </p:spTree>
    <p:extLst>
      <p:ext uri="{BB962C8B-B14F-4D97-AF65-F5344CB8AC3E}">
        <p14:creationId xmlns:p14="http://schemas.microsoft.com/office/powerpoint/2010/main" val="3712212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5608D6-35E6-49C0-A7BE-0A3A1AD3EE0B}"/>
              </a:ext>
            </a:extLst>
          </p:cNvPr>
          <p:cNvSpPr>
            <a:spLocks noGrp="1"/>
          </p:cNvSpPr>
          <p:nvPr>
            <p:ph type="title"/>
          </p:nvPr>
        </p:nvSpPr>
        <p:spPr>
          <a:xfrm>
            <a:off x="0" y="0"/>
            <a:ext cx="12192000" cy="1429406"/>
          </a:xfrm>
          <a:solidFill>
            <a:srgbClr val="ACD6D9"/>
          </a:solidFill>
        </p:spPr>
        <p:txBody>
          <a:bodyPr/>
          <a:lstStyle/>
          <a:p>
            <a:r>
              <a:rPr kumimoji="1" lang="ja-JP" altLang="en-US" dirty="0"/>
              <a:t>　</a:t>
            </a:r>
            <a:r>
              <a:rPr lang="ja-JP" altLang="en-US" sz="6000" b="1" dirty="0">
                <a:solidFill>
                  <a:schemeClr val="bg1"/>
                </a:solidFill>
                <a:latin typeface="ＭＳ ゴシック" panose="020B0609070205080204" pitchFamily="49" charset="-128"/>
                <a:ea typeface="ＭＳ ゴシック" panose="020B0609070205080204" pitchFamily="49" charset="-128"/>
              </a:rPr>
              <a:t>イケルカネ</a:t>
            </a:r>
            <a:endParaRPr kumimoji="1" lang="ja-JP" altLang="en-US" sz="6000" dirty="0">
              <a:solidFill>
                <a:schemeClr val="bg1"/>
              </a:solidFill>
              <a:latin typeface="ＭＳ ゴシック" panose="020B0609070205080204" pitchFamily="49" charset="-128"/>
              <a:ea typeface="ＭＳ ゴシック" panose="020B0609070205080204" pitchFamily="49" charset="-128"/>
            </a:endParaRPr>
          </a:p>
        </p:txBody>
      </p:sp>
      <p:pic>
        <p:nvPicPr>
          <p:cNvPr id="6" name="コンテンツ プレースホルダー 5">
            <a:extLst>
              <a:ext uri="{FF2B5EF4-FFF2-40B4-BE49-F238E27FC236}">
                <a16:creationId xmlns:a16="http://schemas.microsoft.com/office/drawing/2014/main" id="{3857485C-F5BD-4A06-AE2B-FDDBCBDFC1A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81713" y="3429000"/>
            <a:ext cx="3028571" cy="3028571"/>
          </a:xfrm>
        </p:spPr>
      </p:pic>
      <p:sp>
        <p:nvSpPr>
          <p:cNvPr id="8" name="テキスト ボックス 7">
            <a:extLst>
              <a:ext uri="{FF2B5EF4-FFF2-40B4-BE49-F238E27FC236}">
                <a16:creationId xmlns:a16="http://schemas.microsoft.com/office/drawing/2014/main" id="{5F3D98D9-D196-42A5-93BC-CD2928EBD3E0}"/>
              </a:ext>
            </a:extLst>
          </p:cNvPr>
          <p:cNvSpPr txBox="1"/>
          <p:nvPr/>
        </p:nvSpPr>
        <p:spPr>
          <a:xfrm>
            <a:off x="2814480" y="1952149"/>
            <a:ext cx="6563035" cy="954107"/>
          </a:xfrm>
          <a:prstGeom prst="rect">
            <a:avLst/>
          </a:prstGeom>
          <a:solidFill>
            <a:srgbClr val="DFF0F1"/>
          </a:solidFill>
        </p:spPr>
        <p:txBody>
          <a:bodyPr wrap="square" rtlCol="0">
            <a:spAutoFit/>
          </a:bodyPr>
          <a:lstStyle/>
          <a:p>
            <a:r>
              <a:rPr kumimoji="1" lang="ja-JP" altLang="en-US" sz="2800" dirty="0">
                <a:latin typeface="ＭＳ Ｐゴシック" panose="020B0600070205080204" pitchFamily="50" charset="-128"/>
                <a:ea typeface="ＭＳ Ｐゴシック" panose="020B0600070205080204" pitchFamily="50" charset="-128"/>
              </a:rPr>
              <a:t>イケルカネ　フィードバック</a:t>
            </a:r>
            <a:r>
              <a:rPr kumimoji="1" lang="en-US" altLang="ja-JP" sz="2800" dirty="0">
                <a:latin typeface="ＭＳ Ｐゴシック" panose="020B0600070205080204" pitchFamily="50" charset="-128"/>
                <a:ea typeface="ＭＳ Ｐゴシック" panose="020B0600070205080204" pitchFamily="50" charset="-128"/>
              </a:rPr>
              <a:t>Google</a:t>
            </a:r>
            <a:r>
              <a:rPr kumimoji="1" lang="ja-JP" altLang="en-US" sz="2800" dirty="0">
                <a:latin typeface="ＭＳ Ｐゴシック" panose="020B0600070205080204" pitchFamily="50" charset="-128"/>
                <a:ea typeface="ＭＳ Ｐゴシック" panose="020B0600070205080204" pitchFamily="50" charset="-128"/>
              </a:rPr>
              <a:t>フォーム</a:t>
            </a:r>
            <a:endParaRPr kumimoji="1" lang="en-US" altLang="ja-JP" sz="2800" dirty="0">
              <a:latin typeface="ＭＳ Ｐゴシック" panose="020B0600070205080204" pitchFamily="50" charset="-128"/>
              <a:ea typeface="ＭＳ Ｐゴシック" panose="020B0600070205080204" pitchFamily="50" charset="-128"/>
            </a:endParaRPr>
          </a:p>
          <a:p>
            <a:r>
              <a:rPr kumimoji="1" lang="ja-JP" altLang="en-US" sz="2800" dirty="0">
                <a:latin typeface="ＭＳ Ｐゴシック" panose="020B0600070205080204" pitchFamily="50" charset="-128"/>
                <a:ea typeface="ＭＳ Ｐゴシック" panose="020B0600070205080204" pitchFamily="50" charset="-128"/>
              </a:rPr>
              <a:t>実際に使用して感想を教えてください。</a:t>
            </a:r>
          </a:p>
        </p:txBody>
      </p:sp>
    </p:spTree>
    <p:extLst>
      <p:ext uri="{BB962C8B-B14F-4D97-AF65-F5344CB8AC3E}">
        <p14:creationId xmlns:p14="http://schemas.microsoft.com/office/powerpoint/2010/main" val="3303952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5608D6-35E6-49C0-A7BE-0A3A1AD3EE0B}"/>
              </a:ext>
            </a:extLst>
          </p:cNvPr>
          <p:cNvSpPr>
            <a:spLocks noGrp="1"/>
          </p:cNvSpPr>
          <p:nvPr>
            <p:ph type="title"/>
          </p:nvPr>
        </p:nvSpPr>
        <p:spPr>
          <a:xfrm>
            <a:off x="0" y="0"/>
            <a:ext cx="12192000" cy="1429406"/>
          </a:xfrm>
          <a:solidFill>
            <a:srgbClr val="ACD6D9"/>
          </a:solidFill>
        </p:spPr>
        <p:txBody>
          <a:bodyPr/>
          <a:lstStyle/>
          <a:p>
            <a:r>
              <a:rPr kumimoji="1" lang="ja-JP" altLang="en-US" dirty="0"/>
              <a:t>　</a:t>
            </a:r>
            <a:r>
              <a:rPr lang="ja-JP" altLang="en-US" sz="6000" b="1" dirty="0">
                <a:solidFill>
                  <a:schemeClr val="bg1"/>
                </a:solidFill>
                <a:latin typeface="ＭＳ ゴシック" panose="020B0609070205080204" pitchFamily="49" charset="-128"/>
                <a:ea typeface="ＭＳ ゴシック" panose="020B0609070205080204" pitchFamily="49" charset="-128"/>
              </a:rPr>
              <a:t>研究背景</a:t>
            </a:r>
            <a:endParaRPr kumimoji="1" lang="ja-JP" altLang="en-US" sz="6000" dirty="0">
              <a:solidFill>
                <a:schemeClr val="bg1"/>
              </a:solidFill>
              <a:latin typeface="ＭＳ ゴシック" panose="020B0609070205080204" pitchFamily="49" charset="-128"/>
              <a:ea typeface="ＭＳ ゴシック" panose="020B0609070205080204" pitchFamily="49" charset="-128"/>
            </a:endParaRPr>
          </a:p>
        </p:txBody>
      </p:sp>
      <p:sp>
        <p:nvSpPr>
          <p:cNvPr id="5" name="テキスト ボックス 4">
            <a:extLst>
              <a:ext uri="{FF2B5EF4-FFF2-40B4-BE49-F238E27FC236}">
                <a16:creationId xmlns:a16="http://schemas.microsoft.com/office/drawing/2014/main" id="{CF4EA142-61C7-42B3-8BA7-BFA3170C4F3B}"/>
              </a:ext>
            </a:extLst>
          </p:cNvPr>
          <p:cNvSpPr txBox="1"/>
          <p:nvPr/>
        </p:nvSpPr>
        <p:spPr>
          <a:xfrm>
            <a:off x="0" y="1637972"/>
            <a:ext cx="12192000" cy="3970318"/>
          </a:xfrm>
          <a:prstGeom prst="rect">
            <a:avLst/>
          </a:prstGeom>
          <a:noFill/>
        </p:spPr>
        <p:txBody>
          <a:bodyPr wrap="square" rtlCol="0">
            <a:spAutoFit/>
          </a:bodyPr>
          <a:lstStyle/>
          <a:p>
            <a:r>
              <a:rPr lang="ja-JP" altLang="en-US" sz="3600" dirty="0">
                <a:latin typeface="ＭＳ Ｐゴシック" panose="020B0600070205080204" pitchFamily="50" charset="-128"/>
                <a:ea typeface="ＭＳ Ｐゴシック" panose="020B0600070205080204" pitchFamily="50" charset="-128"/>
              </a:rPr>
              <a:t>「大学生における遅刻に対する態度および授業観が遅刻に及ぼす影響」では</a:t>
            </a:r>
            <a:endParaRPr lang="en-US" altLang="ja-JP" sz="3600" dirty="0">
              <a:latin typeface="ＭＳ Ｐゴシック" panose="020B0600070205080204" pitchFamily="50" charset="-128"/>
              <a:ea typeface="ＭＳ Ｐゴシック" panose="020B0600070205080204" pitchFamily="50" charset="-128"/>
            </a:endParaRPr>
          </a:p>
          <a:p>
            <a:endParaRPr lang="en-US" altLang="ja-JP" sz="3600" dirty="0">
              <a:latin typeface="ＭＳ Ｐゴシック" panose="020B0600070205080204" pitchFamily="50" charset="-128"/>
              <a:ea typeface="ＭＳ Ｐゴシック" panose="020B0600070205080204" pitchFamily="50" charset="-128"/>
            </a:endParaRPr>
          </a:p>
          <a:p>
            <a:r>
              <a:rPr lang="ja-JP" altLang="en-US" sz="3600" dirty="0">
                <a:latin typeface="ＭＳ Ｐゴシック" panose="020B0600070205080204" pitchFamily="50" charset="-128"/>
                <a:ea typeface="ＭＳ Ｐゴシック" panose="020B0600070205080204" pitchFamily="50" charset="-128"/>
              </a:rPr>
              <a:t>大学生の「遅刻に対する態度」が遅刻行動を左右する</a:t>
            </a:r>
            <a:endParaRPr lang="en-US" altLang="ja-JP" sz="4000" dirty="0">
              <a:latin typeface="ＭＳ Ｐゴシック" panose="020B0600070205080204" pitchFamily="50" charset="-128"/>
              <a:ea typeface="ＭＳ Ｐゴシック" panose="020B0600070205080204" pitchFamily="50" charset="-128"/>
            </a:endParaRPr>
          </a:p>
          <a:p>
            <a:r>
              <a:rPr lang="ja-JP" altLang="en-US" sz="3600" dirty="0">
                <a:latin typeface="ＭＳ Ｐゴシック" panose="020B0600070205080204" pitchFamily="50" charset="-128"/>
                <a:ea typeface="ＭＳ Ｐゴシック" panose="020B0600070205080204" pitchFamily="50" charset="-128"/>
              </a:rPr>
              <a:t>“重要度の高い授業”では遅刻しない傾向が強い</a:t>
            </a:r>
            <a:endParaRPr lang="en-US" altLang="ja-JP" sz="3600" dirty="0">
              <a:latin typeface="ＭＳ Ｐゴシック" panose="020B0600070205080204" pitchFamily="50" charset="-128"/>
              <a:ea typeface="ＭＳ Ｐゴシック" panose="020B0600070205080204" pitchFamily="50" charset="-128"/>
            </a:endParaRPr>
          </a:p>
          <a:p>
            <a:endParaRPr lang="en-US" altLang="ja-JP" sz="3600" dirty="0">
              <a:latin typeface="ＭＳ Ｐゴシック" panose="020B0600070205080204" pitchFamily="50" charset="-128"/>
              <a:ea typeface="ＭＳ Ｐゴシック" panose="020B0600070205080204" pitchFamily="50" charset="-128"/>
            </a:endParaRPr>
          </a:p>
          <a:p>
            <a:r>
              <a:rPr kumimoji="1" lang="ja-JP" altLang="en-US" sz="3600" dirty="0">
                <a:latin typeface="ＭＳ Ｐゴシック" panose="020B0600070205080204" pitchFamily="50" charset="-128"/>
                <a:ea typeface="ＭＳ Ｐゴシック" panose="020B0600070205080204" pitchFamily="50" charset="-128"/>
              </a:rPr>
              <a:t>これらをすべて解決するのはなかなか難しい。</a:t>
            </a:r>
          </a:p>
        </p:txBody>
      </p:sp>
      <p:sp>
        <p:nvSpPr>
          <p:cNvPr id="3" name="テキスト ボックス 2">
            <a:extLst>
              <a:ext uri="{FF2B5EF4-FFF2-40B4-BE49-F238E27FC236}">
                <a16:creationId xmlns:a16="http://schemas.microsoft.com/office/drawing/2014/main" id="{A50887B6-3340-4172-A3F7-CB84017F0872}"/>
              </a:ext>
            </a:extLst>
          </p:cNvPr>
          <p:cNvSpPr txBox="1"/>
          <p:nvPr/>
        </p:nvSpPr>
        <p:spPr>
          <a:xfrm>
            <a:off x="878852" y="5816856"/>
            <a:ext cx="10434295" cy="1200329"/>
          </a:xfrm>
          <a:prstGeom prst="rect">
            <a:avLst/>
          </a:prstGeom>
          <a:noFill/>
        </p:spPr>
        <p:txBody>
          <a:bodyPr wrap="square" rtlCol="0">
            <a:spAutoFit/>
          </a:bodyPr>
          <a:lstStyle/>
          <a:p>
            <a:pPr marL="0" indent="0">
              <a:buNone/>
            </a:pPr>
            <a:r>
              <a:rPr lang="zh-TW" altLang="en-US" b="0" i="0" u="none" strike="noStrike" dirty="0">
                <a:solidFill>
                  <a:srgbClr val="363636"/>
                </a:solidFill>
                <a:effectLst/>
                <a:latin typeface="ＭＳ Ｐゴシック" panose="020B0600070205080204" pitchFamily="50" charset="-128"/>
                <a:ea typeface="ＭＳ Ｐゴシック" panose="020B0600070205080204" pitchFamily="50" charset="-128"/>
              </a:rPr>
              <a:t>安正 鎬</a:t>
            </a:r>
            <a:r>
              <a:rPr lang="en-US" altLang="zh-TW" b="0" i="0" u="none" strike="noStrike" dirty="0">
                <a:solidFill>
                  <a:srgbClr val="363636"/>
                </a:solidFill>
                <a:effectLst/>
                <a:latin typeface="ＭＳ Ｐゴシック" panose="020B0600070205080204" pitchFamily="50" charset="-128"/>
                <a:ea typeface="ＭＳ Ｐゴシック" panose="020B0600070205080204" pitchFamily="50" charset="-128"/>
              </a:rPr>
              <a:t>, </a:t>
            </a:r>
            <a:r>
              <a:rPr lang="zh-TW" altLang="en-US" b="0" i="0" u="none" strike="noStrike" dirty="0">
                <a:solidFill>
                  <a:srgbClr val="363636"/>
                </a:solidFill>
                <a:effectLst/>
                <a:latin typeface="ＭＳ Ｐゴシック" panose="020B0600070205080204" pitchFamily="50" charset="-128"/>
                <a:ea typeface="ＭＳ Ｐゴシック" panose="020B0600070205080204" pitchFamily="50" charset="-128"/>
              </a:rPr>
              <a:t>常峰 咲彩</a:t>
            </a:r>
            <a:r>
              <a:rPr lang="en-US" altLang="zh-TW" b="0" i="0" dirty="0">
                <a:solidFill>
                  <a:srgbClr val="454545"/>
                </a:solidFill>
                <a:effectLst/>
                <a:latin typeface="ＭＳ Ｐゴシック" panose="020B0600070205080204" pitchFamily="50" charset="-128"/>
                <a:ea typeface="ＭＳ Ｐゴシック" panose="020B0600070205080204" pitchFamily="50" charset="-128"/>
              </a:rPr>
              <a:t>, </a:t>
            </a:r>
            <a:r>
              <a:rPr lang="zh-TW" altLang="en-US" b="0" i="0" u="none" strike="noStrike" dirty="0">
                <a:solidFill>
                  <a:srgbClr val="363636"/>
                </a:solidFill>
                <a:effectLst/>
                <a:latin typeface="ＭＳ Ｐゴシック" panose="020B0600070205080204" pitchFamily="50" charset="-128"/>
                <a:ea typeface="ＭＳ Ｐゴシック" panose="020B0600070205080204" pitchFamily="50" charset="-128"/>
              </a:rPr>
              <a:t>成澤 元</a:t>
            </a:r>
            <a:r>
              <a:rPr lang="en-US" altLang="zh-TW" b="0" i="0" dirty="0">
                <a:solidFill>
                  <a:srgbClr val="454545"/>
                </a:solidFill>
                <a:effectLst/>
                <a:latin typeface="ＭＳ Ｐゴシック" panose="020B0600070205080204" pitchFamily="50" charset="-128"/>
                <a:ea typeface="ＭＳ Ｐゴシック" panose="020B0600070205080204" pitchFamily="50" charset="-128"/>
              </a:rPr>
              <a:t>, </a:t>
            </a:r>
            <a:r>
              <a:rPr lang="zh-TW" altLang="en-US" b="0" i="0" u="none" strike="noStrike" dirty="0">
                <a:solidFill>
                  <a:srgbClr val="363636"/>
                </a:solidFill>
                <a:effectLst/>
                <a:latin typeface="ＭＳ Ｐゴシック" panose="020B0600070205080204" pitchFamily="50" charset="-128"/>
                <a:ea typeface="ＭＳ Ｐゴシック" panose="020B0600070205080204" pitchFamily="50" charset="-128"/>
              </a:rPr>
              <a:t>高橋 敏治</a:t>
            </a:r>
            <a:r>
              <a:rPr lang="ja-JP" altLang="en-US" b="0" i="0" u="none" strike="noStrike" dirty="0">
                <a:solidFill>
                  <a:srgbClr val="363636"/>
                </a:solidFill>
                <a:effectLst/>
                <a:latin typeface="ＭＳ Ｐゴシック" panose="020B0600070205080204" pitchFamily="50" charset="-128"/>
                <a:ea typeface="ＭＳ Ｐゴシック" panose="020B0600070205080204" pitchFamily="50" charset="-128"/>
              </a:rPr>
              <a:t>らによる</a:t>
            </a:r>
            <a:r>
              <a:rPr lang="ja-JP" altLang="en-US" b="0" i="0" dirty="0">
                <a:solidFill>
                  <a:srgbClr val="454545"/>
                </a:solidFill>
                <a:effectLst/>
                <a:latin typeface="ＭＳ Ｐゴシック" panose="020B0600070205080204" pitchFamily="50" charset="-128"/>
                <a:ea typeface="ＭＳ Ｐゴシック" panose="020B0600070205080204" pitchFamily="50" charset="-128"/>
              </a:rPr>
              <a:t>大学生における遅刻に対する態度および授業観が遅刻に及ぼす</a:t>
            </a:r>
            <a:r>
              <a:rPr lang="ja-JP" altLang="en-US" dirty="0">
                <a:solidFill>
                  <a:srgbClr val="454545"/>
                </a:solidFill>
                <a:latin typeface="ＭＳ Ｐゴシック" panose="020B0600070205080204" pitchFamily="50" charset="-128"/>
                <a:ea typeface="ＭＳ Ｐゴシック" panose="020B0600070205080204" pitchFamily="50" charset="-128"/>
              </a:rPr>
              <a:t>影響 </a:t>
            </a:r>
            <a:r>
              <a:rPr lang="ja-JP" altLang="en-US" b="0" i="0" dirty="0">
                <a:solidFill>
                  <a:srgbClr val="454545"/>
                </a:solidFill>
                <a:effectLst/>
                <a:latin typeface="ＭＳ Ｐゴシック" panose="020B0600070205080204" pitchFamily="50" charset="-128"/>
                <a:ea typeface="ＭＳ Ｐゴシック" panose="020B0600070205080204" pitchFamily="50" charset="-128"/>
              </a:rPr>
              <a:t>第</a:t>
            </a:r>
            <a:r>
              <a:rPr lang="en-US" altLang="ja-JP" b="0" i="0" dirty="0">
                <a:solidFill>
                  <a:srgbClr val="454545"/>
                </a:solidFill>
                <a:effectLst/>
                <a:latin typeface="ＭＳ Ｐゴシック" panose="020B0600070205080204" pitchFamily="50" charset="-128"/>
                <a:ea typeface="ＭＳ Ｐゴシック" panose="020B0600070205080204" pitchFamily="50" charset="-128"/>
              </a:rPr>
              <a:t>60</a:t>
            </a:r>
            <a:r>
              <a:rPr lang="ja-JP" altLang="en-US" b="0" i="0" dirty="0">
                <a:solidFill>
                  <a:srgbClr val="454545"/>
                </a:solidFill>
                <a:effectLst/>
                <a:latin typeface="ＭＳ Ｐゴシック" panose="020B0600070205080204" pitchFamily="50" charset="-128"/>
                <a:ea typeface="ＭＳ Ｐゴシック" panose="020B0600070205080204" pitchFamily="50" charset="-128"/>
              </a:rPr>
              <a:t>回総会発表論文集</a:t>
            </a:r>
            <a:r>
              <a:rPr lang="en-US" altLang="ja-JP" b="0" i="0" dirty="0">
                <a:solidFill>
                  <a:srgbClr val="454545"/>
                </a:solidFill>
                <a:effectLst/>
                <a:latin typeface="ＭＳ Ｐゴシック" panose="020B0600070205080204" pitchFamily="50" charset="-128"/>
                <a:ea typeface="ＭＳ Ｐゴシック" panose="020B0600070205080204" pitchFamily="50" charset="-128"/>
              </a:rPr>
              <a:t>(2018) -151-</a:t>
            </a:r>
          </a:p>
          <a:p>
            <a:pPr marL="0" indent="0">
              <a:buNone/>
            </a:pPr>
            <a:r>
              <a:rPr lang="en-US" altLang="ja-JP" dirty="0">
                <a:latin typeface="ＭＳ Ｐゴシック" panose="020B0600070205080204" pitchFamily="50" charset="-128"/>
                <a:ea typeface="ＭＳ Ｐゴシック" panose="020B0600070205080204" pitchFamily="50" charset="-128"/>
              </a:rPr>
              <a:t>https://www.jstage.jst.go.jp/article/pamjaep/60/0/60_151/_article/-char/ja/</a:t>
            </a:r>
            <a:r>
              <a:rPr lang="en-US" altLang="ja-JP" dirty="0">
                <a:solidFill>
                  <a:srgbClr val="454545"/>
                </a:solidFill>
                <a:latin typeface="ＭＳ Ｐゴシック" panose="020B0600070205080204" pitchFamily="50" charset="-128"/>
                <a:ea typeface="ＭＳ Ｐゴシック" panose="020B0600070205080204" pitchFamily="50" charset="-128"/>
              </a:rPr>
              <a:t>(2025/12/01</a:t>
            </a:r>
            <a:r>
              <a:rPr lang="ja-JP" altLang="en-US" dirty="0">
                <a:solidFill>
                  <a:srgbClr val="454545"/>
                </a:solidFill>
                <a:latin typeface="ＭＳ Ｐゴシック" panose="020B0600070205080204" pitchFamily="50" charset="-128"/>
                <a:ea typeface="ＭＳ Ｐゴシック" panose="020B0600070205080204" pitchFamily="50" charset="-128"/>
              </a:rPr>
              <a:t>参照</a:t>
            </a:r>
            <a:r>
              <a:rPr lang="en-US" altLang="ja-JP" dirty="0">
                <a:solidFill>
                  <a:srgbClr val="454545"/>
                </a:solidFill>
                <a:latin typeface="ＭＳ Ｐゴシック" panose="020B0600070205080204" pitchFamily="50" charset="-128"/>
                <a:ea typeface="ＭＳ Ｐゴシック" panose="020B0600070205080204" pitchFamily="50" charset="-128"/>
              </a:rPr>
              <a:t>)</a:t>
            </a:r>
          </a:p>
          <a:p>
            <a:endParaRPr kumimoji="1" lang="ja-JP" altLang="en-US" dirty="0"/>
          </a:p>
        </p:txBody>
      </p:sp>
    </p:spTree>
    <p:extLst>
      <p:ext uri="{BB962C8B-B14F-4D97-AF65-F5344CB8AC3E}">
        <p14:creationId xmlns:p14="http://schemas.microsoft.com/office/powerpoint/2010/main" val="399527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5608D6-35E6-49C0-A7BE-0A3A1AD3EE0B}"/>
              </a:ext>
            </a:extLst>
          </p:cNvPr>
          <p:cNvSpPr>
            <a:spLocks noGrp="1"/>
          </p:cNvSpPr>
          <p:nvPr>
            <p:ph type="title"/>
          </p:nvPr>
        </p:nvSpPr>
        <p:spPr>
          <a:xfrm>
            <a:off x="0" y="0"/>
            <a:ext cx="12192000" cy="1429406"/>
          </a:xfrm>
          <a:solidFill>
            <a:srgbClr val="ACD6D9"/>
          </a:solidFill>
        </p:spPr>
        <p:txBody>
          <a:bodyPr/>
          <a:lstStyle/>
          <a:p>
            <a:r>
              <a:rPr kumimoji="1" lang="ja-JP" altLang="en-US" dirty="0"/>
              <a:t>　</a:t>
            </a:r>
            <a:r>
              <a:rPr lang="ja-JP" altLang="en-US" sz="6000" b="1" dirty="0">
                <a:solidFill>
                  <a:schemeClr val="bg1"/>
                </a:solidFill>
                <a:latin typeface="ＭＳ ゴシック" panose="020B0609070205080204" pitchFamily="49" charset="-128"/>
                <a:ea typeface="ＭＳ ゴシック" panose="020B0609070205080204" pitchFamily="49" charset="-128"/>
              </a:rPr>
              <a:t>研究背景</a:t>
            </a:r>
            <a:endParaRPr kumimoji="1" lang="ja-JP" altLang="en-US" sz="6000" dirty="0">
              <a:solidFill>
                <a:schemeClr val="bg1"/>
              </a:solidFill>
              <a:latin typeface="ＭＳ ゴシック" panose="020B0609070205080204" pitchFamily="49" charset="-128"/>
              <a:ea typeface="ＭＳ ゴシック" panose="020B0609070205080204" pitchFamily="49" charset="-128"/>
            </a:endParaRPr>
          </a:p>
        </p:txBody>
      </p:sp>
      <p:sp>
        <p:nvSpPr>
          <p:cNvPr id="5" name="テキスト ボックス 4">
            <a:extLst>
              <a:ext uri="{FF2B5EF4-FFF2-40B4-BE49-F238E27FC236}">
                <a16:creationId xmlns:a16="http://schemas.microsoft.com/office/drawing/2014/main" id="{CF4EA142-61C7-42B3-8BA7-BFA3170C4F3B}"/>
              </a:ext>
            </a:extLst>
          </p:cNvPr>
          <p:cNvSpPr txBox="1"/>
          <p:nvPr/>
        </p:nvSpPr>
        <p:spPr>
          <a:xfrm>
            <a:off x="0" y="2042410"/>
            <a:ext cx="12192000" cy="3970318"/>
          </a:xfrm>
          <a:prstGeom prst="rect">
            <a:avLst/>
          </a:prstGeom>
          <a:noFill/>
        </p:spPr>
        <p:txBody>
          <a:bodyPr wrap="square" rtlCol="0">
            <a:spAutoFit/>
          </a:bodyPr>
          <a:lstStyle/>
          <a:p>
            <a:r>
              <a:rPr lang="ja-JP" altLang="en-US" sz="3600" dirty="0">
                <a:latin typeface="ＭＳ Ｐゴシック" panose="020B0600070205080204" pitchFamily="50" charset="-128"/>
                <a:ea typeface="ＭＳ Ｐゴシック" panose="020B0600070205080204" pitchFamily="50" charset="-128"/>
              </a:rPr>
              <a:t>行動経済学の「プロスペクト理論」では、</a:t>
            </a:r>
          </a:p>
          <a:p>
            <a:r>
              <a:rPr lang="ja-JP" altLang="en-US" sz="3600" dirty="0">
                <a:latin typeface="ＭＳ Ｐゴシック" panose="020B0600070205080204" pitchFamily="50" charset="-128"/>
                <a:ea typeface="ＭＳ Ｐゴシック" panose="020B0600070205080204" pitchFamily="50" charset="-128"/>
              </a:rPr>
              <a:t>人は 得する喜びよりも、損する痛みのほうを強く感じる とされています。</a:t>
            </a:r>
          </a:p>
          <a:p>
            <a:endParaRPr lang="ja-JP" altLang="en-US" sz="3600" dirty="0">
              <a:latin typeface="ＭＳ Ｐゴシック" panose="020B0600070205080204" pitchFamily="50" charset="-128"/>
              <a:ea typeface="ＭＳ Ｐゴシック" panose="020B0600070205080204" pitchFamily="50" charset="-128"/>
            </a:endParaRPr>
          </a:p>
          <a:p>
            <a:r>
              <a:rPr lang="ja-JP" altLang="en-US" sz="3600" dirty="0">
                <a:latin typeface="ＭＳ Ｐゴシック" panose="020B0600070205080204" pitchFamily="50" charset="-128"/>
                <a:ea typeface="ＭＳ Ｐゴシック" panose="020B0600070205080204" pitchFamily="50" charset="-128"/>
              </a:rPr>
              <a:t> 　</a:t>
            </a:r>
            <a:r>
              <a:rPr lang="en-US" altLang="ja-JP" sz="3600" b="1" dirty="0">
                <a:latin typeface="ＭＳ Ｐゴシック" panose="020B0600070205080204" pitchFamily="50" charset="-128"/>
                <a:ea typeface="ＭＳ Ｐゴシック" panose="020B0600070205080204" pitchFamily="50" charset="-128"/>
              </a:rPr>
              <a:t>1000</a:t>
            </a:r>
            <a:r>
              <a:rPr lang="ja-JP" altLang="en-US" sz="3600" b="1" dirty="0">
                <a:latin typeface="ＭＳ Ｐゴシック" panose="020B0600070205080204" pitchFamily="50" charset="-128"/>
                <a:ea typeface="ＭＳ Ｐゴシック" panose="020B0600070205080204" pitchFamily="50" charset="-128"/>
              </a:rPr>
              <a:t>円もらえる喜びより</a:t>
            </a:r>
          </a:p>
          <a:p>
            <a:r>
              <a:rPr lang="ja-JP" altLang="en-US" sz="3600" b="1" dirty="0">
                <a:latin typeface="ＭＳ Ｐゴシック" panose="020B0600070205080204" pitchFamily="50" charset="-128"/>
                <a:ea typeface="ＭＳ Ｐゴシック" panose="020B0600070205080204" pitchFamily="50" charset="-128"/>
              </a:rPr>
              <a:t>　 </a:t>
            </a:r>
            <a:r>
              <a:rPr lang="en-US" altLang="ja-JP" sz="3600" b="1" dirty="0">
                <a:latin typeface="ＭＳ Ｐゴシック" panose="020B0600070205080204" pitchFamily="50" charset="-128"/>
                <a:ea typeface="ＭＳ Ｐゴシック" panose="020B0600070205080204" pitchFamily="50" charset="-128"/>
              </a:rPr>
              <a:t>1000</a:t>
            </a:r>
            <a:r>
              <a:rPr lang="ja-JP" altLang="en-US" sz="3600" b="1" dirty="0">
                <a:latin typeface="ＭＳ Ｐゴシック" panose="020B0600070205080204" pitchFamily="50" charset="-128"/>
                <a:ea typeface="ＭＳ Ｐゴシック" panose="020B0600070205080204" pitchFamily="50" charset="-128"/>
              </a:rPr>
              <a:t>円失う痛みのほうがはるかに強い</a:t>
            </a:r>
          </a:p>
          <a:p>
            <a:endParaRPr lang="ja-JP" altLang="en-US" sz="3600" dirty="0">
              <a:latin typeface="ＭＳ Ｐゴシック" panose="020B0600070205080204" pitchFamily="50" charset="-128"/>
              <a:ea typeface="ＭＳ Ｐゴシック" panose="020B0600070205080204" pitchFamily="50" charset="-128"/>
            </a:endParaRPr>
          </a:p>
        </p:txBody>
      </p:sp>
      <p:pic>
        <p:nvPicPr>
          <p:cNvPr id="1028" name="Picture 4" descr="行動経済学：プロスペクト理論">
            <a:extLst>
              <a:ext uri="{FF2B5EF4-FFF2-40B4-BE49-F238E27FC236}">
                <a16:creationId xmlns:a16="http://schemas.microsoft.com/office/drawing/2014/main" id="{F8FC52CA-6707-4C61-961E-6DC5F7BAC4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6662" y="3122342"/>
            <a:ext cx="3911224" cy="3177517"/>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EA3262A5-63CA-469F-8B5D-5CFBF826366E}"/>
              </a:ext>
            </a:extLst>
          </p:cNvPr>
          <p:cNvSpPr txBox="1"/>
          <p:nvPr/>
        </p:nvSpPr>
        <p:spPr>
          <a:xfrm>
            <a:off x="7882835" y="6299859"/>
            <a:ext cx="5824654" cy="523220"/>
          </a:xfrm>
          <a:prstGeom prst="rect">
            <a:avLst/>
          </a:prstGeom>
          <a:noFill/>
        </p:spPr>
        <p:txBody>
          <a:bodyPr wrap="square" rtlCol="0">
            <a:spAutoFit/>
          </a:bodyPr>
          <a:lstStyle/>
          <a:p>
            <a:r>
              <a:rPr lang="ja-JP" altLang="en-US" sz="1200" b="1" i="0" dirty="0">
                <a:solidFill>
                  <a:srgbClr val="000000"/>
                </a:solidFill>
                <a:effectLst/>
                <a:latin typeface="Segoe UI" panose="020B0502040204020203" pitchFamily="34" charset="0"/>
              </a:rPr>
              <a:t>出典：マーケの教科書１分で用語解説：プロスペクト理論</a:t>
            </a:r>
          </a:p>
          <a:p>
            <a:r>
              <a:rPr kumimoji="1" lang="en-US" altLang="ja-JP" sz="1600" dirty="0"/>
              <a:t>https://genesiscom.jp/kwd-prospect-theory/</a:t>
            </a:r>
            <a:endParaRPr kumimoji="1" lang="ja-JP" altLang="en-US" sz="1600" dirty="0"/>
          </a:p>
        </p:txBody>
      </p:sp>
    </p:spTree>
    <p:extLst>
      <p:ext uri="{BB962C8B-B14F-4D97-AF65-F5344CB8AC3E}">
        <p14:creationId xmlns:p14="http://schemas.microsoft.com/office/powerpoint/2010/main" val="2261838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5608D6-35E6-49C0-A7BE-0A3A1AD3EE0B}"/>
              </a:ext>
            </a:extLst>
          </p:cNvPr>
          <p:cNvSpPr>
            <a:spLocks noGrp="1"/>
          </p:cNvSpPr>
          <p:nvPr>
            <p:ph type="title"/>
          </p:nvPr>
        </p:nvSpPr>
        <p:spPr>
          <a:xfrm>
            <a:off x="0" y="0"/>
            <a:ext cx="12192000" cy="1429406"/>
          </a:xfrm>
          <a:solidFill>
            <a:srgbClr val="ACD6D9"/>
          </a:solidFill>
        </p:spPr>
        <p:txBody>
          <a:bodyPr/>
          <a:lstStyle/>
          <a:p>
            <a:r>
              <a:rPr kumimoji="1" lang="ja-JP" altLang="en-US" dirty="0"/>
              <a:t>　</a:t>
            </a:r>
            <a:r>
              <a:rPr lang="ja-JP" altLang="en-US" sz="6000" b="1" dirty="0">
                <a:solidFill>
                  <a:schemeClr val="bg1"/>
                </a:solidFill>
                <a:latin typeface="ＭＳ ゴシック" panose="020B0609070205080204" pitchFamily="49" charset="-128"/>
                <a:ea typeface="ＭＳ ゴシック" panose="020B0609070205080204" pitchFamily="49" charset="-128"/>
              </a:rPr>
              <a:t>研究背景</a:t>
            </a:r>
            <a:endParaRPr kumimoji="1" lang="ja-JP" altLang="en-US" sz="6000" dirty="0">
              <a:solidFill>
                <a:schemeClr val="bg1"/>
              </a:solidFill>
              <a:latin typeface="ＭＳ ゴシック" panose="020B0609070205080204" pitchFamily="49" charset="-128"/>
              <a:ea typeface="ＭＳ ゴシック" panose="020B0609070205080204" pitchFamily="49" charset="-128"/>
            </a:endParaRPr>
          </a:p>
        </p:txBody>
      </p:sp>
      <p:sp>
        <p:nvSpPr>
          <p:cNvPr id="5" name="テキスト ボックス 4">
            <a:extLst>
              <a:ext uri="{FF2B5EF4-FFF2-40B4-BE49-F238E27FC236}">
                <a16:creationId xmlns:a16="http://schemas.microsoft.com/office/drawing/2014/main" id="{CF4EA142-61C7-42B3-8BA7-BFA3170C4F3B}"/>
              </a:ext>
            </a:extLst>
          </p:cNvPr>
          <p:cNvSpPr txBox="1"/>
          <p:nvPr/>
        </p:nvSpPr>
        <p:spPr>
          <a:xfrm>
            <a:off x="0" y="1946158"/>
            <a:ext cx="12192000" cy="3970318"/>
          </a:xfrm>
          <a:prstGeom prst="rect">
            <a:avLst/>
          </a:prstGeom>
          <a:noFill/>
        </p:spPr>
        <p:txBody>
          <a:bodyPr wrap="square" rtlCol="0">
            <a:spAutoFit/>
          </a:bodyPr>
          <a:lstStyle/>
          <a:p>
            <a:r>
              <a:rPr lang="ja-JP" altLang="en-US" sz="3600" dirty="0">
                <a:latin typeface="ＭＳ Ｐゴシック" panose="020B0600070205080204" pitchFamily="50" charset="-128"/>
                <a:ea typeface="ＭＳ Ｐゴシック" panose="020B0600070205080204" pitchFamily="50" charset="-128"/>
              </a:rPr>
              <a:t>つまり、</a:t>
            </a:r>
          </a:p>
          <a:p>
            <a:r>
              <a:rPr lang="ja-JP" altLang="en-US" sz="3600" dirty="0">
                <a:latin typeface="ＭＳ Ｐゴシック" panose="020B0600070205080204" pitchFamily="50" charset="-128"/>
                <a:ea typeface="ＭＳ Ｐゴシック" panose="020B0600070205080204" pitchFamily="50" charset="-128"/>
              </a:rPr>
              <a:t>「遅刻したらお金が減る」という仕組みは、自然と「絶対に遅刻したくない」という行動を導く。</a:t>
            </a:r>
          </a:p>
          <a:p>
            <a:endParaRPr lang="ja-JP" altLang="en-US" sz="3600" dirty="0">
              <a:latin typeface="ＭＳ Ｐゴシック" panose="020B0600070205080204" pitchFamily="50" charset="-128"/>
              <a:ea typeface="ＭＳ Ｐゴシック" panose="020B0600070205080204" pitchFamily="50" charset="-128"/>
            </a:endParaRPr>
          </a:p>
          <a:p>
            <a:r>
              <a:rPr lang="ja-JP" altLang="en-US" sz="3600" dirty="0">
                <a:latin typeface="ＭＳ Ｐゴシック" panose="020B0600070205080204" pitchFamily="50" charset="-128"/>
                <a:ea typeface="ＭＳ Ｐゴシック" panose="020B0600070205080204" pitchFamily="50" charset="-128"/>
              </a:rPr>
              <a:t>授業観がどうであれ、やる気がどうであれ、</a:t>
            </a:r>
          </a:p>
          <a:p>
            <a:r>
              <a:rPr lang="ja-JP" altLang="en-US" sz="3600" dirty="0">
                <a:latin typeface="ＭＳ Ｐゴシック" panose="020B0600070205080204" pitchFamily="50" charset="-128"/>
                <a:ea typeface="ＭＳ Ｐゴシック" panose="020B0600070205080204" pitchFamily="50" charset="-128"/>
              </a:rPr>
              <a:t>“損しないために行動する” という一貫した動機が生まれる。</a:t>
            </a:r>
            <a:endParaRPr kumimoji="1" lang="ja-JP" altLang="en-US" sz="3600" dirty="0">
              <a:latin typeface="ＭＳ Ｐゴシック" panose="020B0600070205080204" pitchFamily="50" charset="-128"/>
              <a:ea typeface="ＭＳ Ｐゴシック" panose="020B0600070205080204" pitchFamily="50" charset="-128"/>
            </a:endParaRPr>
          </a:p>
          <a:p>
            <a:endParaRPr lang="ja-JP" altLang="en-US" sz="36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640427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5608D6-35E6-49C0-A7BE-0A3A1AD3EE0B}"/>
              </a:ext>
            </a:extLst>
          </p:cNvPr>
          <p:cNvSpPr>
            <a:spLocks noGrp="1"/>
          </p:cNvSpPr>
          <p:nvPr>
            <p:ph type="title"/>
          </p:nvPr>
        </p:nvSpPr>
        <p:spPr>
          <a:xfrm>
            <a:off x="0" y="0"/>
            <a:ext cx="12192000" cy="1429406"/>
          </a:xfrm>
          <a:solidFill>
            <a:srgbClr val="ACD6D9"/>
          </a:solidFill>
        </p:spPr>
        <p:txBody>
          <a:bodyPr/>
          <a:lstStyle/>
          <a:p>
            <a:r>
              <a:rPr kumimoji="1" lang="ja-JP" altLang="en-US" dirty="0"/>
              <a:t>　</a:t>
            </a:r>
            <a:r>
              <a:rPr kumimoji="1" lang="ja-JP" altLang="en-US" sz="6000" b="1" dirty="0">
                <a:solidFill>
                  <a:schemeClr val="bg1"/>
                </a:solidFill>
                <a:latin typeface="ＭＳ ゴシック" panose="020B0609070205080204" pitchFamily="49" charset="-128"/>
                <a:ea typeface="ＭＳ ゴシック" panose="020B0609070205080204" pitchFamily="49" charset="-128"/>
              </a:rPr>
              <a:t>類似アプリ</a:t>
            </a:r>
            <a:endParaRPr kumimoji="1" lang="ja-JP" altLang="en-US" sz="6000" dirty="0">
              <a:solidFill>
                <a:schemeClr val="bg1"/>
              </a:solidFill>
              <a:latin typeface="ＭＳ ゴシック" panose="020B0609070205080204" pitchFamily="49" charset="-128"/>
              <a:ea typeface="ＭＳ ゴシック" panose="020B0609070205080204" pitchFamily="49" charset="-128"/>
            </a:endParaRPr>
          </a:p>
        </p:txBody>
      </p:sp>
      <p:pic>
        <p:nvPicPr>
          <p:cNvPr id="6" name="コンテンツ プレースホルダー 5">
            <a:extLst>
              <a:ext uri="{FF2B5EF4-FFF2-40B4-BE49-F238E27FC236}">
                <a16:creationId xmlns:a16="http://schemas.microsoft.com/office/drawing/2014/main" id="{EB6C79FC-31A9-4A72-892E-657B5EE2EBC2}"/>
              </a:ext>
            </a:extLst>
          </p:cNvPr>
          <p:cNvPicPr>
            <a:picLocks noGrp="1" noChangeAspect="1"/>
          </p:cNvPicPr>
          <p:nvPr>
            <p:ph idx="1"/>
          </p:nvPr>
        </p:nvPicPr>
        <p:blipFill>
          <a:blip r:embed="rId3"/>
          <a:stretch>
            <a:fillRect/>
          </a:stretch>
        </p:blipFill>
        <p:spPr>
          <a:xfrm>
            <a:off x="6599518" y="2018913"/>
            <a:ext cx="4960627" cy="4351338"/>
          </a:xfrm>
        </p:spPr>
      </p:pic>
      <p:sp>
        <p:nvSpPr>
          <p:cNvPr id="8" name="テキスト ボックス 7">
            <a:extLst>
              <a:ext uri="{FF2B5EF4-FFF2-40B4-BE49-F238E27FC236}">
                <a16:creationId xmlns:a16="http://schemas.microsoft.com/office/drawing/2014/main" id="{4DFEF33B-4AF3-4BE1-9708-8C2FB4E34C84}"/>
              </a:ext>
            </a:extLst>
          </p:cNvPr>
          <p:cNvSpPr txBox="1"/>
          <p:nvPr/>
        </p:nvSpPr>
        <p:spPr>
          <a:xfrm>
            <a:off x="221752" y="3273950"/>
            <a:ext cx="6377766" cy="2308324"/>
          </a:xfrm>
          <a:prstGeom prst="rect">
            <a:avLst/>
          </a:prstGeom>
          <a:noFill/>
        </p:spPr>
        <p:txBody>
          <a:bodyPr wrap="square" rtlCol="0">
            <a:spAutoFit/>
          </a:bodyPr>
          <a:lstStyle/>
          <a:p>
            <a:r>
              <a:rPr lang="ja-JP" altLang="en-US" sz="3600" dirty="0">
                <a:latin typeface="ＭＳ Ｐゴシック" panose="020B0600070205080204" pitchFamily="50" charset="-128"/>
                <a:ea typeface="ＭＳ Ｐゴシック" panose="020B0600070205080204" pitchFamily="50" charset="-128"/>
              </a:rPr>
              <a:t>同じく位置情報</a:t>
            </a:r>
            <a:r>
              <a:rPr lang="en-US" altLang="ja-JP" sz="3600" dirty="0">
                <a:latin typeface="ＭＳ Ｐゴシック" panose="020B0600070205080204" pitchFamily="50" charset="-128"/>
                <a:ea typeface="ＭＳ Ｐゴシック" panose="020B0600070205080204" pitchFamily="50" charset="-128"/>
              </a:rPr>
              <a:t>×</a:t>
            </a:r>
            <a:r>
              <a:rPr lang="ja-JP" altLang="en-US" sz="3600" dirty="0">
                <a:latin typeface="ＭＳ Ｐゴシック" panose="020B0600070205080204" pitchFamily="50" charset="-128"/>
                <a:ea typeface="ＭＳ Ｐゴシック" panose="020B0600070205080204" pitchFamily="50" charset="-128"/>
              </a:rPr>
              <a:t>課金で行う</a:t>
            </a:r>
            <a:endParaRPr lang="en-US" altLang="ja-JP" sz="3600" dirty="0">
              <a:latin typeface="ＭＳ Ｐゴシック" panose="020B0600070205080204" pitchFamily="50" charset="-128"/>
              <a:ea typeface="ＭＳ Ｐゴシック" panose="020B0600070205080204" pitchFamily="50" charset="-128"/>
            </a:endParaRPr>
          </a:p>
          <a:p>
            <a:r>
              <a:rPr lang="ja-JP" altLang="en-US" sz="3600" dirty="0">
                <a:latin typeface="ＭＳ Ｐゴシック" panose="020B0600070205080204" pitchFamily="50" charset="-128"/>
                <a:ea typeface="ＭＳ Ｐゴシック" panose="020B0600070205080204" pitchFamily="50" charset="-128"/>
              </a:rPr>
              <a:t>目覚ましアプリ</a:t>
            </a:r>
            <a:r>
              <a:rPr lang="en-US" altLang="ja-JP" sz="3600" dirty="0" err="1">
                <a:latin typeface="ＭＳ Ｐゴシック" panose="020B0600070205080204" pitchFamily="50" charset="-128"/>
                <a:ea typeface="ＭＳ Ｐゴシック" panose="020B0600070205080204" pitchFamily="50" charset="-128"/>
              </a:rPr>
              <a:t>Mezamee</a:t>
            </a:r>
            <a:endParaRPr lang="en-US" altLang="ja-JP" sz="3600" dirty="0">
              <a:latin typeface="ＭＳ Ｐゴシック" panose="020B0600070205080204" pitchFamily="50" charset="-128"/>
              <a:ea typeface="ＭＳ Ｐゴシック" panose="020B0600070205080204" pitchFamily="50" charset="-128"/>
            </a:endParaRPr>
          </a:p>
          <a:p>
            <a:endParaRPr kumimoji="1" lang="en-US" altLang="ja-JP" sz="3600" dirty="0">
              <a:latin typeface="ＭＳ Ｐゴシック" panose="020B0600070205080204" pitchFamily="50" charset="-128"/>
              <a:ea typeface="ＭＳ Ｐゴシック" panose="020B0600070205080204" pitchFamily="50" charset="-128"/>
            </a:endParaRPr>
          </a:p>
          <a:p>
            <a:endParaRPr kumimoji="1" lang="ja-JP" altLang="en-US" sz="36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1116076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5608D6-35E6-49C0-A7BE-0A3A1AD3EE0B}"/>
              </a:ext>
            </a:extLst>
          </p:cNvPr>
          <p:cNvSpPr>
            <a:spLocks noGrp="1"/>
          </p:cNvSpPr>
          <p:nvPr>
            <p:ph type="title"/>
          </p:nvPr>
        </p:nvSpPr>
        <p:spPr>
          <a:xfrm>
            <a:off x="0" y="0"/>
            <a:ext cx="12192000" cy="1429406"/>
          </a:xfrm>
          <a:solidFill>
            <a:srgbClr val="ACD6D9"/>
          </a:solidFill>
        </p:spPr>
        <p:txBody>
          <a:bodyPr/>
          <a:lstStyle/>
          <a:p>
            <a:r>
              <a:rPr kumimoji="1" lang="ja-JP" altLang="en-US" dirty="0"/>
              <a:t>　</a:t>
            </a:r>
            <a:r>
              <a:rPr kumimoji="1" lang="ja-JP" altLang="en-US" sz="6000" b="1" dirty="0">
                <a:solidFill>
                  <a:schemeClr val="bg1"/>
                </a:solidFill>
                <a:latin typeface="ＭＳ ゴシック" panose="020B0609070205080204" pitchFamily="49" charset="-128"/>
                <a:ea typeface="ＭＳ ゴシック" panose="020B0609070205080204" pitchFamily="49" charset="-128"/>
              </a:rPr>
              <a:t>類似アプリ</a:t>
            </a:r>
            <a:endParaRPr kumimoji="1" lang="ja-JP" altLang="en-US" sz="6000" dirty="0">
              <a:solidFill>
                <a:schemeClr val="bg1"/>
              </a:solidFill>
              <a:latin typeface="ＭＳ ゴシック" panose="020B0609070205080204" pitchFamily="49" charset="-128"/>
              <a:ea typeface="ＭＳ ゴシック" panose="020B0609070205080204" pitchFamily="49" charset="-128"/>
            </a:endParaRPr>
          </a:p>
        </p:txBody>
      </p:sp>
      <p:sp>
        <p:nvSpPr>
          <p:cNvPr id="8" name="テキスト ボックス 7">
            <a:extLst>
              <a:ext uri="{FF2B5EF4-FFF2-40B4-BE49-F238E27FC236}">
                <a16:creationId xmlns:a16="http://schemas.microsoft.com/office/drawing/2014/main" id="{4DFEF33B-4AF3-4BE1-9708-8C2FB4E34C84}"/>
              </a:ext>
            </a:extLst>
          </p:cNvPr>
          <p:cNvSpPr txBox="1"/>
          <p:nvPr/>
        </p:nvSpPr>
        <p:spPr>
          <a:xfrm>
            <a:off x="1322006" y="5680552"/>
            <a:ext cx="5253497" cy="1938992"/>
          </a:xfrm>
          <a:prstGeom prst="rect">
            <a:avLst/>
          </a:prstGeom>
          <a:noFill/>
        </p:spPr>
        <p:txBody>
          <a:bodyPr wrap="square" rtlCol="0">
            <a:spAutoFit/>
          </a:bodyPr>
          <a:lstStyle/>
          <a:p>
            <a:r>
              <a:rPr kumimoji="1" lang="en-US" altLang="ja-JP" sz="2000" dirty="0" err="1">
                <a:latin typeface="ＭＳ Ｐゴシック" panose="020B0600070205080204" pitchFamily="50" charset="-128"/>
                <a:ea typeface="ＭＳ Ｐゴシック" panose="020B0600070205080204" pitchFamily="50" charset="-128"/>
              </a:rPr>
              <a:t>Mezamee</a:t>
            </a:r>
            <a:r>
              <a:rPr kumimoji="1" lang="ja-JP" altLang="en-US" sz="2000" dirty="0">
                <a:latin typeface="ＭＳ Ｐゴシック" panose="020B0600070205080204" pitchFamily="50" charset="-128"/>
                <a:ea typeface="ＭＳ Ｐゴシック" panose="020B0600070205080204" pitchFamily="50" charset="-128"/>
              </a:rPr>
              <a:t>　</a:t>
            </a:r>
            <a:endParaRPr kumimoji="1" lang="en-US" altLang="ja-JP" sz="2000" dirty="0">
              <a:latin typeface="ＭＳ Ｐゴシック" panose="020B0600070205080204" pitchFamily="50" charset="-128"/>
              <a:ea typeface="ＭＳ Ｐゴシック" panose="020B0600070205080204" pitchFamily="50" charset="-128"/>
            </a:endParaRPr>
          </a:p>
          <a:p>
            <a:r>
              <a:rPr kumimoji="1" lang="ja-JP" altLang="en-US" sz="2000" dirty="0">
                <a:latin typeface="ＭＳ Ｐゴシック" panose="020B0600070205080204" pitchFamily="50" charset="-128"/>
                <a:ea typeface="ＭＳ Ｐゴシック" panose="020B0600070205080204" pitchFamily="50" charset="-128"/>
              </a:rPr>
              <a:t>家にピンを立ててその位置から離れる。</a:t>
            </a:r>
            <a:endParaRPr kumimoji="1" lang="en-US" altLang="ja-JP" sz="2000" dirty="0">
              <a:latin typeface="ＭＳ Ｐゴシック" panose="020B0600070205080204" pitchFamily="50" charset="-128"/>
              <a:ea typeface="ＭＳ Ｐゴシック" panose="020B0600070205080204" pitchFamily="50" charset="-128"/>
            </a:endParaRPr>
          </a:p>
          <a:p>
            <a:r>
              <a:rPr kumimoji="1" lang="ja-JP" altLang="en-US" sz="2000" dirty="0">
                <a:latin typeface="ＭＳ Ｐゴシック" panose="020B0600070205080204" pitchFamily="50" charset="-128"/>
                <a:ea typeface="ＭＳ Ｐゴシック" panose="020B0600070205080204" pitchFamily="50" charset="-128"/>
              </a:rPr>
              <a:t>家から出ることが目的。</a:t>
            </a:r>
            <a:endParaRPr kumimoji="1" lang="en-US" altLang="ja-JP" sz="2000" dirty="0">
              <a:latin typeface="ＭＳ Ｐゴシック" panose="020B0600070205080204" pitchFamily="50" charset="-128"/>
              <a:ea typeface="ＭＳ Ｐゴシック" panose="020B0600070205080204" pitchFamily="50" charset="-128"/>
            </a:endParaRPr>
          </a:p>
          <a:p>
            <a:endParaRPr kumimoji="1" lang="en-US" altLang="ja-JP" sz="2400" dirty="0">
              <a:latin typeface="ＭＳ Ｐゴシック" panose="020B0600070205080204" pitchFamily="50" charset="-128"/>
              <a:ea typeface="ＭＳ Ｐゴシック" panose="020B0600070205080204" pitchFamily="50" charset="-128"/>
            </a:endParaRPr>
          </a:p>
          <a:p>
            <a:endParaRPr kumimoji="1" lang="ja-JP" altLang="en-US" sz="3600" dirty="0">
              <a:latin typeface="ＭＳ Ｐゴシック" panose="020B0600070205080204" pitchFamily="50" charset="-128"/>
              <a:ea typeface="ＭＳ Ｐゴシック" panose="020B0600070205080204" pitchFamily="50" charset="-128"/>
            </a:endParaRPr>
          </a:p>
        </p:txBody>
      </p:sp>
      <p:pic>
        <p:nvPicPr>
          <p:cNvPr id="11" name="図 10">
            <a:extLst>
              <a:ext uri="{FF2B5EF4-FFF2-40B4-BE49-F238E27FC236}">
                <a16:creationId xmlns:a16="http://schemas.microsoft.com/office/drawing/2014/main" id="{925748DB-DA75-44CC-BD11-D2055EA644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4255" y="1429406"/>
            <a:ext cx="6377766" cy="4251844"/>
          </a:xfrm>
          <a:prstGeom prst="rect">
            <a:avLst/>
          </a:prstGeom>
        </p:spPr>
      </p:pic>
      <p:sp>
        <p:nvSpPr>
          <p:cNvPr id="12" name="テキスト ボックス 11">
            <a:extLst>
              <a:ext uri="{FF2B5EF4-FFF2-40B4-BE49-F238E27FC236}">
                <a16:creationId xmlns:a16="http://schemas.microsoft.com/office/drawing/2014/main" id="{CD512BB5-DC19-4CD1-AC47-F675B6E30453}"/>
              </a:ext>
            </a:extLst>
          </p:cNvPr>
          <p:cNvSpPr txBox="1"/>
          <p:nvPr/>
        </p:nvSpPr>
        <p:spPr>
          <a:xfrm>
            <a:off x="6575503" y="5680552"/>
            <a:ext cx="5253497" cy="1938992"/>
          </a:xfrm>
          <a:prstGeom prst="rect">
            <a:avLst/>
          </a:prstGeom>
          <a:noFill/>
        </p:spPr>
        <p:txBody>
          <a:bodyPr wrap="square" rtlCol="0">
            <a:spAutoFit/>
          </a:bodyPr>
          <a:lstStyle/>
          <a:p>
            <a:r>
              <a:rPr kumimoji="1" lang="ja-JP" altLang="en-US" sz="2000" dirty="0">
                <a:latin typeface="ＭＳ Ｐゴシック" panose="020B0600070205080204" pitchFamily="50" charset="-128"/>
                <a:ea typeface="ＭＳ Ｐゴシック" panose="020B0600070205080204" pitchFamily="50" charset="-128"/>
              </a:rPr>
              <a:t>イケルカネ　</a:t>
            </a:r>
            <a:endParaRPr kumimoji="1" lang="en-US" altLang="ja-JP" sz="2000" dirty="0">
              <a:latin typeface="ＭＳ Ｐゴシック" panose="020B0600070205080204" pitchFamily="50" charset="-128"/>
              <a:ea typeface="ＭＳ Ｐゴシック" panose="020B0600070205080204" pitchFamily="50" charset="-128"/>
            </a:endParaRPr>
          </a:p>
          <a:p>
            <a:r>
              <a:rPr kumimoji="1" lang="ja-JP" altLang="en-US" sz="2000" dirty="0">
                <a:latin typeface="ＭＳ Ｐゴシック" panose="020B0600070205080204" pitchFamily="50" charset="-128"/>
                <a:ea typeface="ＭＳ Ｐゴシック" panose="020B0600070205080204" pitchFamily="50" charset="-128"/>
              </a:rPr>
              <a:t>行きたい場所にピンを立ててその場所まで行く必要がある。</a:t>
            </a:r>
            <a:endParaRPr kumimoji="1" lang="en-US" altLang="ja-JP" sz="2000" dirty="0">
              <a:latin typeface="ＭＳ Ｐゴシック" panose="020B0600070205080204" pitchFamily="50" charset="-128"/>
              <a:ea typeface="ＭＳ Ｐゴシック" panose="020B0600070205080204" pitchFamily="50" charset="-128"/>
            </a:endParaRPr>
          </a:p>
          <a:p>
            <a:endParaRPr kumimoji="1" lang="en-US" altLang="ja-JP" sz="2400" dirty="0">
              <a:latin typeface="ＭＳ Ｐゴシック" panose="020B0600070205080204" pitchFamily="50" charset="-128"/>
              <a:ea typeface="ＭＳ Ｐゴシック" panose="020B0600070205080204" pitchFamily="50" charset="-128"/>
            </a:endParaRPr>
          </a:p>
          <a:p>
            <a:endParaRPr kumimoji="1" lang="ja-JP" altLang="en-US" sz="36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674348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5608D6-35E6-49C0-A7BE-0A3A1AD3EE0B}"/>
              </a:ext>
            </a:extLst>
          </p:cNvPr>
          <p:cNvSpPr>
            <a:spLocks noGrp="1"/>
          </p:cNvSpPr>
          <p:nvPr>
            <p:ph type="title"/>
          </p:nvPr>
        </p:nvSpPr>
        <p:spPr>
          <a:xfrm>
            <a:off x="0" y="0"/>
            <a:ext cx="12192000" cy="1429406"/>
          </a:xfrm>
          <a:solidFill>
            <a:srgbClr val="ACD6D9"/>
          </a:solidFill>
        </p:spPr>
        <p:txBody>
          <a:bodyPr/>
          <a:lstStyle/>
          <a:p>
            <a:r>
              <a:rPr kumimoji="1" lang="ja-JP" altLang="en-US" dirty="0"/>
              <a:t>　</a:t>
            </a:r>
            <a:r>
              <a:rPr lang="ja-JP" altLang="en-US" sz="6000" b="1" dirty="0">
                <a:solidFill>
                  <a:schemeClr val="bg1"/>
                </a:solidFill>
                <a:latin typeface="ＭＳ ゴシック" panose="020B0609070205080204" pitchFamily="49" charset="-128"/>
                <a:ea typeface="ＭＳ ゴシック" panose="020B0609070205080204" pitchFamily="49" charset="-128"/>
              </a:rPr>
              <a:t>研究目的</a:t>
            </a:r>
            <a:endParaRPr kumimoji="1" lang="ja-JP" altLang="en-US" sz="6000" dirty="0">
              <a:solidFill>
                <a:schemeClr val="bg1"/>
              </a:solidFill>
              <a:latin typeface="ＭＳ ゴシック" panose="020B0609070205080204" pitchFamily="49" charset="-128"/>
              <a:ea typeface="ＭＳ ゴシック" panose="020B0609070205080204" pitchFamily="49" charset="-128"/>
            </a:endParaRPr>
          </a:p>
        </p:txBody>
      </p:sp>
      <p:sp>
        <p:nvSpPr>
          <p:cNvPr id="5" name="テキスト ボックス 4">
            <a:extLst>
              <a:ext uri="{FF2B5EF4-FFF2-40B4-BE49-F238E27FC236}">
                <a16:creationId xmlns:a16="http://schemas.microsoft.com/office/drawing/2014/main" id="{CF4EA142-61C7-42B3-8BA7-BFA3170C4F3B}"/>
              </a:ext>
            </a:extLst>
          </p:cNvPr>
          <p:cNvSpPr txBox="1"/>
          <p:nvPr/>
        </p:nvSpPr>
        <p:spPr>
          <a:xfrm>
            <a:off x="221752" y="1779687"/>
            <a:ext cx="11748496" cy="5078313"/>
          </a:xfrm>
          <a:prstGeom prst="rect">
            <a:avLst/>
          </a:prstGeom>
          <a:noFill/>
        </p:spPr>
        <p:txBody>
          <a:bodyPr wrap="square" rtlCol="0">
            <a:spAutoFit/>
          </a:bodyPr>
          <a:lstStyle/>
          <a:p>
            <a:r>
              <a:rPr lang="ja-JP" altLang="en-US" sz="3600" dirty="0">
                <a:latin typeface="ＭＳ Ｐゴシック" panose="020B0600070205080204" pitchFamily="50" charset="-128"/>
                <a:ea typeface="ＭＳ Ｐゴシック" panose="020B0600070205080204" pitchFamily="50" charset="-128"/>
              </a:rPr>
              <a:t>行動力をつけたい人・予定を守れない人・時間にルーズな自分を変えたい人をターゲット。</a:t>
            </a:r>
            <a:endParaRPr lang="en-US" altLang="ja-JP" sz="3600" dirty="0">
              <a:latin typeface="ＭＳ Ｐゴシック" panose="020B0600070205080204" pitchFamily="50" charset="-128"/>
              <a:ea typeface="ＭＳ Ｐゴシック" panose="020B0600070205080204" pitchFamily="50" charset="-128"/>
            </a:endParaRPr>
          </a:p>
          <a:p>
            <a:pPr marL="0" indent="0">
              <a:buNone/>
            </a:pPr>
            <a:endParaRPr kumimoji="1" lang="en-US" altLang="ja-JP" sz="3600" dirty="0">
              <a:latin typeface="ＭＳ Ｐゴシック" panose="020B0600070205080204" pitchFamily="50" charset="-128"/>
              <a:ea typeface="ＭＳ Ｐゴシック" panose="020B0600070205080204" pitchFamily="50" charset="-128"/>
            </a:endParaRPr>
          </a:p>
          <a:p>
            <a:pPr marL="0" indent="0">
              <a:buNone/>
            </a:pPr>
            <a:r>
              <a:rPr lang="ja-JP" altLang="en-US" sz="3600" dirty="0">
                <a:latin typeface="ＭＳ Ｐゴシック" panose="020B0600070205080204" pitchFamily="50" charset="-128"/>
                <a:ea typeface="ＭＳ Ｐゴシック" panose="020B0600070205080204" pitchFamily="50" charset="-128"/>
              </a:rPr>
              <a:t>遅刻するとお金がかかる 仕組み</a:t>
            </a:r>
            <a:endParaRPr lang="en-US" altLang="ja-JP" sz="3600" dirty="0">
              <a:latin typeface="ＭＳ Ｐゴシック" panose="020B0600070205080204" pitchFamily="50" charset="-128"/>
              <a:ea typeface="ＭＳ Ｐゴシック" panose="020B0600070205080204" pitchFamily="50" charset="-128"/>
            </a:endParaRPr>
          </a:p>
          <a:p>
            <a:pPr marL="0" indent="0">
              <a:buNone/>
            </a:pPr>
            <a:r>
              <a:rPr lang="ja-JP" altLang="en-US" sz="3600" dirty="0">
                <a:latin typeface="ＭＳ Ｐゴシック" panose="020B0600070205080204" pitchFamily="50" charset="-128"/>
                <a:ea typeface="ＭＳ Ｐゴシック" panose="020B0600070205080204" pitchFamily="50" charset="-128"/>
              </a:rPr>
              <a:t>位置情報技術を活用した 自動検知システムの開発</a:t>
            </a:r>
            <a:endParaRPr lang="en-US" altLang="ja-JP" sz="3600" dirty="0">
              <a:latin typeface="ＭＳ Ｐゴシック" panose="020B0600070205080204" pitchFamily="50" charset="-128"/>
              <a:ea typeface="ＭＳ Ｐゴシック" panose="020B0600070205080204" pitchFamily="50" charset="-128"/>
            </a:endParaRPr>
          </a:p>
          <a:p>
            <a:pPr marL="0" indent="0">
              <a:buNone/>
            </a:pPr>
            <a:endParaRPr lang="en-US" altLang="ja-JP" sz="3600" dirty="0">
              <a:latin typeface="ＭＳ Ｐゴシック" panose="020B0600070205080204" pitchFamily="50" charset="-128"/>
              <a:ea typeface="ＭＳ Ｐゴシック" panose="020B0600070205080204" pitchFamily="50" charset="-128"/>
            </a:endParaRPr>
          </a:p>
          <a:p>
            <a:r>
              <a:rPr kumimoji="1" lang="ja-JP" altLang="en-US" sz="3600" dirty="0">
                <a:latin typeface="ＭＳ Ｐゴシック" panose="020B0600070205080204" pitchFamily="50" charset="-128"/>
                <a:ea typeface="ＭＳ Ｐゴシック" panose="020B0600070205080204" pitchFamily="50" charset="-128"/>
              </a:rPr>
              <a:t>スケジュール管理</a:t>
            </a:r>
            <a:r>
              <a:rPr kumimoji="1" lang="en-US" altLang="ja-JP" sz="3600" dirty="0">
                <a:latin typeface="ＭＳ Ｐゴシック" panose="020B0600070205080204" pitchFamily="50" charset="-128"/>
                <a:ea typeface="ＭＳ Ｐゴシック" panose="020B0600070205080204" pitchFamily="50" charset="-128"/>
              </a:rPr>
              <a:t>×</a:t>
            </a:r>
            <a:r>
              <a:rPr kumimoji="1" lang="ja-JP" altLang="en-US" sz="3600" dirty="0">
                <a:latin typeface="ＭＳ Ｐゴシック" panose="020B0600070205080204" pitchFamily="50" charset="-128"/>
                <a:ea typeface="ＭＳ Ｐゴシック" panose="020B0600070205080204" pitchFamily="50" charset="-128"/>
              </a:rPr>
              <a:t>位置情報</a:t>
            </a:r>
            <a:r>
              <a:rPr kumimoji="1" lang="en-US" altLang="ja-JP" sz="3600" dirty="0">
                <a:latin typeface="ＭＳ Ｐゴシック" panose="020B0600070205080204" pitchFamily="50" charset="-128"/>
                <a:ea typeface="ＭＳ Ｐゴシック" panose="020B0600070205080204" pitchFamily="50" charset="-128"/>
              </a:rPr>
              <a:t>×</a:t>
            </a:r>
            <a:r>
              <a:rPr kumimoji="1" lang="ja-JP" altLang="en-US" sz="3600" dirty="0">
                <a:latin typeface="ＭＳ Ｐゴシック" panose="020B0600070205080204" pitchFamily="50" charset="-128"/>
                <a:ea typeface="ＭＳ Ｐゴシック" panose="020B0600070205080204" pitchFamily="50" charset="-128"/>
              </a:rPr>
              <a:t>課金</a:t>
            </a:r>
            <a:endParaRPr lang="en-US" altLang="ja-JP" sz="3600" dirty="0">
              <a:latin typeface="ＭＳ Ｐゴシック" panose="020B0600070205080204" pitchFamily="50" charset="-128"/>
              <a:ea typeface="ＭＳ Ｐゴシック" panose="020B0600070205080204" pitchFamily="50" charset="-128"/>
            </a:endParaRPr>
          </a:p>
          <a:p>
            <a:r>
              <a:rPr lang="ja-JP" altLang="en-US" sz="3600" dirty="0">
                <a:latin typeface="ＭＳ Ｐゴシック" panose="020B0600070205080204" pitchFamily="50" charset="-128"/>
                <a:ea typeface="ＭＳ Ｐゴシック" panose="020B0600070205080204" pitchFamily="50" charset="-128"/>
              </a:rPr>
              <a:t>これにより遅刻を防ぐ</a:t>
            </a:r>
          </a:p>
          <a:p>
            <a:endParaRPr kumimoji="1" lang="ja-JP" altLang="en-US" sz="36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755834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5608D6-35E6-49C0-A7BE-0A3A1AD3EE0B}"/>
              </a:ext>
            </a:extLst>
          </p:cNvPr>
          <p:cNvSpPr>
            <a:spLocks noGrp="1"/>
          </p:cNvSpPr>
          <p:nvPr>
            <p:ph type="title"/>
          </p:nvPr>
        </p:nvSpPr>
        <p:spPr>
          <a:xfrm>
            <a:off x="0" y="0"/>
            <a:ext cx="12192000" cy="1429406"/>
          </a:xfrm>
          <a:solidFill>
            <a:srgbClr val="ACD6D9"/>
          </a:solidFill>
        </p:spPr>
        <p:txBody>
          <a:bodyPr/>
          <a:lstStyle/>
          <a:p>
            <a:r>
              <a:rPr kumimoji="1" lang="ja-JP" altLang="en-US" dirty="0"/>
              <a:t>　</a:t>
            </a:r>
            <a:r>
              <a:rPr lang="ja-JP" altLang="en-US" sz="6000" b="1" dirty="0">
                <a:solidFill>
                  <a:schemeClr val="bg1"/>
                </a:solidFill>
                <a:latin typeface="ＭＳ ゴシック" panose="020B0609070205080204" pitchFamily="49" charset="-128"/>
                <a:ea typeface="ＭＳ ゴシック" panose="020B0609070205080204" pitchFamily="49" charset="-128"/>
              </a:rPr>
              <a:t>研究目的</a:t>
            </a:r>
            <a:endParaRPr kumimoji="1" lang="ja-JP" altLang="en-US" sz="6000" dirty="0">
              <a:solidFill>
                <a:schemeClr val="bg1"/>
              </a:solidFill>
              <a:latin typeface="ＭＳ ゴシック" panose="020B0609070205080204" pitchFamily="49" charset="-128"/>
              <a:ea typeface="ＭＳ ゴシック" panose="020B0609070205080204" pitchFamily="49" charset="-128"/>
            </a:endParaRPr>
          </a:p>
        </p:txBody>
      </p:sp>
      <p:sp>
        <p:nvSpPr>
          <p:cNvPr id="5" name="テキスト ボックス 4">
            <a:extLst>
              <a:ext uri="{FF2B5EF4-FFF2-40B4-BE49-F238E27FC236}">
                <a16:creationId xmlns:a16="http://schemas.microsoft.com/office/drawing/2014/main" id="{CF4EA142-61C7-42B3-8BA7-BFA3170C4F3B}"/>
              </a:ext>
            </a:extLst>
          </p:cNvPr>
          <p:cNvSpPr txBox="1"/>
          <p:nvPr/>
        </p:nvSpPr>
        <p:spPr>
          <a:xfrm>
            <a:off x="3770334" y="1980409"/>
            <a:ext cx="4651331" cy="1200329"/>
          </a:xfrm>
          <a:prstGeom prst="rect">
            <a:avLst/>
          </a:prstGeom>
          <a:noFill/>
        </p:spPr>
        <p:txBody>
          <a:bodyPr wrap="square" rtlCol="0">
            <a:spAutoFit/>
          </a:bodyPr>
          <a:lstStyle/>
          <a:p>
            <a:r>
              <a:rPr lang="ja-JP" altLang="en-US" sz="3600" dirty="0">
                <a:latin typeface="ＭＳ Ｐゴシック" panose="020B0600070205080204" pitchFamily="50" charset="-128"/>
                <a:ea typeface="ＭＳ Ｐゴシック" panose="020B0600070205080204" pitchFamily="50" charset="-128"/>
              </a:rPr>
              <a:t>目的地にいけるかな？</a:t>
            </a:r>
            <a:endParaRPr lang="en-US" altLang="ja-JP" sz="3600" dirty="0">
              <a:latin typeface="ＭＳ Ｐゴシック" panose="020B0600070205080204" pitchFamily="50" charset="-128"/>
              <a:ea typeface="ＭＳ Ｐゴシック" panose="020B0600070205080204" pitchFamily="50" charset="-128"/>
            </a:endParaRPr>
          </a:p>
          <a:p>
            <a:endParaRPr lang="en-US" altLang="ja-JP" sz="3600" dirty="0">
              <a:latin typeface="ＭＳ Ｐゴシック" panose="020B0600070205080204" pitchFamily="50" charset="-128"/>
              <a:ea typeface="ＭＳ Ｐゴシック" panose="020B0600070205080204" pitchFamily="50" charset="-128"/>
            </a:endParaRPr>
          </a:p>
        </p:txBody>
      </p:sp>
      <p:sp>
        <p:nvSpPr>
          <p:cNvPr id="4" name="テキスト ボックス 3">
            <a:extLst>
              <a:ext uri="{FF2B5EF4-FFF2-40B4-BE49-F238E27FC236}">
                <a16:creationId xmlns:a16="http://schemas.microsoft.com/office/drawing/2014/main" id="{0F8D6569-5C45-45EB-A00A-2A41F69C77BD}"/>
              </a:ext>
            </a:extLst>
          </p:cNvPr>
          <p:cNvSpPr txBox="1"/>
          <p:nvPr/>
        </p:nvSpPr>
        <p:spPr>
          <a:xfrm>
            <a:off x="5794280" y="2828835"/>
            <a:ext cx="937975" cy="1200329"/>
          </a:xfrm>
          <a:prstGeom prst="rect">
            <a:avLst/>
          </a:prstGeom>
          <a:noFill/>
        </p:spPr>
        <p:txBody>
          <a:bodyPr wrap="square" rtlCol="0">
            <a:spAutoFit/>
          </a:bodyPr>
          <a:lstStyle/>
          <a:p>
            <a:r>
              <a:rPr lang="ja-JP" altLang="en-US" sz="3600" dirty="0">
                <a:latin typeface="ＭＳ Ｐゴシック" panose="020B0600070205080204" pitchFamily="50" charset="-128"/>
                <a:ea typeface="ＭＳ Ｐゴシック" panose="020B0600070205080204" pitchFamily="50" charset="-128"/>
              </a:rPr>
              <a:t>＋</a:t>
            </a:r>
            <a:endParaRPr lang="en-US" altLang="ja-JP" sz="3600" dirty="0">
              <a:latin typeface="ＭＳ Ｐゴシック" panose="020B0600070205080204" pitchFamily="50" charset="-128"/>
              <a:ea typeface="ＭＳ Ｐゴシック" panose="020B0600070205080204" pitchFamily="50" charset="-128"/>
            </a:endParaRPr>
          </a:p>
          <a:p>
            <a:endParaRPr lang="en-US" altLang="ja-JP" sz="3600" dirty="0">
              <a:latin typeface="ＭＳ Ｐゴシック" panose="020B0600070205080204" pitchFamily="50" charset="-128"/>
              <a:ea typeface="ＭＳ Ｐゴシック" panose="020B0600070205080204" pitchFamily="50" charset="-128"/>
            </a:endParaRPr>
          </a:p>
        </p:txBody>
      </p:sp>
      <p:sp>
        <p:nvSpPr>
          <p:cNvPr id="6" name="テキスト ボックス 5">
            <a:extLst>
              <a:ext uri="{FF2B5EF4-FFF2-40B4-BE49-F238E27FC236}">
                <a16:creationId xmlns:a16="http://schemas.microsoft.com/office/drawing/2014/main" id="{CA4BE974-DC90-4F12-A7E2-48AB8172A972}"/>
              </a:ext>
            </a:extLst>
          </p:cNvPr>
          <p:cNvSpPr txBox="1"/>
          <p:nvPr/>
        </p:nvSpPr>
        <p:spPr>
          <a:xfrm>
            <a:off x="5026093" y="3731741"/>
            <a:ext cx="2474350" cy="1200329"/>
          </a:xfrm>
          <a:prstGeom prst="rect">
            <a:avLst/>
          </a:prstGeom>
          <a:noFill/>
        </p:spPr>
        <p:txBody>
          <a:bodyPr wrap="square" rtlCol="0">
            <a:spAutoFit/>
          </a:bodyPr>
          <a:lstStyle/>
          <a:p>
            <a:r>
              <a:rPr lang="ja-JP" altLang="en-US" sz="3600" dirty="0">
                <a:latin typeface="ＭＳ Ｐゴシック" panose="020B0600070205080204" pitchFamily="50" charset="-128"/>
                <a:ea typeface="ＭＳ Ｐゴシック" panose="020B0600070205080204" pitchFamily="50" charset="-128"/>
              </a:rPr>
              <a:t>課金（カネ）</a:t>
            </a:r>
            <a:endParaRPr lang="en-US" altLang="ja-JP" sz="3600" dirty="0">
              <a:latin typeface="ＭＳ Ｐゴシック" panose="020B0600070205080204" pitchFamily="50" charset="-128"/>
              <a:ea typeface="ＭＳ Ｐゴシック" panose="020B0600070205080204" pitchFamily="50" charset="-128"/>
            </a:endParaRPr>
          </a:p>
          <a:p>
            <a:endParaRPr lang="en-US" altLang="ja-JP" sz="3600" dirty="0">
              <a:latin typeface="ＭＳ Ｐゴシック" panose="020B0600070205080204" pitchFamily="50" charset="-128"/>
              <a:ea typeface="ＭＳ Ｐゴシック" panose="020B0600070205080204" pitchFamily="50" charset="-128"/>
            </a:endParaRPr>
          </a:p>
        </p:txBody>
      </p:sp>
      <p:sp>
        <p:nvSpPr>
          <p:cNvPr id="7" name="テキスト ボックス 6">
            <a:extLst>
              <a:ext uri="{FF2B5EF4-FFF2-40B4-BE49-F238E27FC236}">
                <a16:creationId xmlns:a16="http://schemas.microsoft.com/office/drawing/2014/main" id="{D48AA140-0C07-4986-A4AA-C9DF000C890E}"/>
              </a:ext>
            </a:extLst>
          </p:cNvPr>
          <p:cNvSpPr txBox="1"/>
          <p:nvPr/>
        </p:nvSpPr>
        <p:spPr>
          <a:xfrm>
            <a:off x="5026092" y="5278043"/>
            <a:ext cx="2474350" cy="1200329"/>
          </a:xfrm>
          <a:prstGeom prst="rect">
            <a:avLst/>
          </a:prstGeom>
          <a:noFill/>
        </p:spPr>
        <p:txBody>
          <a:bodyPr wrap="square" rtlCol="0">
            <a:spAutoFit/>
          </a:bodyPr>
          <a:lstStyle/>
          <a:p>
            <a:r>
              <a:rPr lang="ja-JP" altLang="en-US" sz="3600" dirty="0">
                <a:latin typeface="ＭＳ Ｐゴシック" panose="020B0600070205080204" pitchFamily="50" charset="-128"/>
                <a:ea typeface="ＭＳ Ｐゴシック" panose="020B0600070205080204" pitchFamily="50" charset="-128"/>
              </a:rPr>
              <a:t>イケルカネ</a:t>
            </a:r>
            <a:endParaRPr lang="en-US" altLang="ja-JP" sz="3600" dirty="0">
              <a:latin typeface="ＭＳ Ｐゴシック" panose="020B0600070205080204" pitchFamily="50" charset="-128"/>
              <a:ea typeface="ＭＳ Ｐゴシック" panose="020B0600070205080204" pitchFamily="50" charset="-128"/>
            </a:endParaRPr>
          </a:p>
          <a:p>
            <a:endParaRPr lang="en-US" altLang="ja-JP" sz="3600" dirty="0">
              <a:latin typeface="ＭＳ Ｐゴシック" panose="020B0600070205080204" pitchFamily="50" charset="-128"/>
              <a:ea typeface="ＭＳ Ｐゴシック" panose="020B0600070205080204" pitchFamily="50" charset="-128"/>
            </a:endParaRPr>
          </a:p>
        </p:txBody>
      </p:sp>
      <p:pic>
        <p:nvPicPr>
          <p:cNvPr id="8" name="図 7">
            <a:extLst>
              <a:ext uri="{FF2B5EF4-FFF2-40B4-BE49-F238E27FC236}">
                <a16:creationId xmlns:a16="http://schemas.microsoft.com/office/drawing/2014/main" id="{E6D333DF-9E29-4F91-916C-BEDDCDF7C6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7517" y="1410176"/>
            <a:ext cx="7856963" cy="5237975"/>
          </a:xfrm>
          <a:prstGeom prst="rect">
            <a:avLst/>
          </a:prstGeom>
        </p:spPr>
      </p:pic>
    </p:spTree>
    <p:extLst>
      <p:ext uri="{BB962C8B-B14F-4D97-AF65-F5344CB8AC3E}">
        <p14:creationId xmlns:p14="http://schemas.microsoft.com/office/powerpoint/2010/main" val="3003046843"/>
      </p:ext>
    </p:extLst>
  </p:cSld>
  <p:clrMapOvr>
    <a:masterClrMapping/>
  </p:clrMapOvr>
</p:sld>
</file>

<file path=ppt/theme/theme1.xml><?xml version="1.0" encoding="utf-8"?>
<a:theme xmlns:a="http://schemas.openxmlformats.org/drawingml/2006/main" name="Office Theme">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85951</TotalTime>
  <Words>1977</Words>
  <Application>Microsoft Office PowerPoint</Application>
  <PresentationFormat>ワイド画面</PresentationFormat>
  <Paragraphs>185</Paragraphs>
  <Slides>20</Slides>
  <Notes>20</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20</vt:i4>
      </vt:variant>
    </vt:vector>
  </HeadingPairs>
  <TitlesOfParts>
    <vt:vector size="29" baseType="lpstr">
      <vt:lpstr>Arial</vt:lpstr>
      <vt:lpstr>ＭＳ ゴシック</vt:lpstr>
      <vt:lpstr>Calibri Light</vt:lpstr>
      <vt:lpstr>Calibri</vt:lpstr>
      <vt:lpstr>ニコモジ＋</vt:lpstr>
      <vt:lpstr>游ゴシック</vt:lpstr>
      <vt:lpstr>ＭＳ Ｐゴシック</vt:lpstr>
      <vt:lpstr>Segoe UI</vt:lpstr>
      <vt:lpstr>Office Theme</vt:lpstr>
      <vt:lpstr>イケルカネ </vt:lpstr>
      <vt:lpstr>　研究背景</vt:lpstr>
      <vt:lpstr>　研究背景</vt:lpstr>
      <vt:lpstr>　研究背景</vt:lpstr>
      <vt:lpstr>　研究背景</vt:lpstr>
      <vt:lpstr>　類似アプリ</vt:lpstr>
      <vt:lpstr>　類似アプリ</vt:lpstr>
      <vt:lpstr>　研究目的</vt:lpstr>
      <vt:lpstr>　研究目的</vt:lpstr>
      <vt:lpstr>　システム概要</vt:lpstr>
      <vt:lpstr>　システム概要</vt:lpstr>
      <vt:lpstr>　システム概要</vt:lpstr>
      <vt:lpstr>　システム概要</vt:lpstr>
      <vt:lpstr>　アプリ内容</vt:lpstr>
      <vt:lpstr>　アプリ内容</vt:lpstr>
      <vt:lpstr>　アプリ内容</vt:lpstr>
      <vt:lpstr>　今後の展開</vt:lpstr>
      <vt:lpstr>　まとめ</vt:lpstr>
      <vt:lpstr>　参考文献</vt:lpstr>
      <vt:lpstr>　イケルカネ</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イエデル</dc:title>
  <dc:creator>駿斗 坂本</dc:creator>
  <cp:lastModifiedBy>駿斗 坂本</cp:lastModifiedBy>
  <cp:revision>190</cp:revision>
  <dcterms:created xsi:type="dcterms:W3CDTF">2023-12-09T09:27:25Z</dcterms:created>
  <dcterms:modified xsi:type="dcterms:W3CDTF">2025-12-04T07:33:19Z</dcterms:modified>
</cp:coreProperties>
</file>